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2" r:id="rId5"/>
    <p:sldId id="265" r:id="rId6"/>
    <p:sldId id="291" r:id="rId7"/>
    <p:sldId id="292" r:id="rId8"/>
    <p:sldId id="293" r:id="rId9"/>
    <p:sldId id="294" r:id="rId10"/>
    <p:sldId id="296" r:id="rId11"/>
    <p:sldId id="277" r:id="rId12"/>
    <p:sldId id="278" r:id="rId13"/>
    <p:sldId id="279" r:id="rId14"/>
    <p:sldId id="280" r:id="rId15"/>
    <p:sldId id="281" r:id="rId16"/>
    <p:sldId id="283" r:id="rId17"/>
    <p:sldId id="285" r:id="rId18"/>
    <p:sldId id="286" r:id="rId19"/>
    <p:sldId id="287" r:id="rId20"/>
    <p:sldId id="297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PSNR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Sheet1!$J$10</c:f>
              <c:strCache>
                <c:ptCount val="1"/>
                <c:pt idx="0">
                  <c:v>Kaggle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Sheet1!$I$11:$I$14</c:f>
              <c:strCache>
                <c:ptCount val="4"/>
                <c:pt idx="0">
                  <c:v>253027</c:v>
                </c:pt>
                <c:pt idx="1">
                  <c:v>img070</c:v>
                </c:pt>
                <c:pt idx="2">
                  <c:v>butterfly</c:v>
                </c:pt>
                <c:pt idx="3">
                  <c:v>coastguard </c:v>
                </c:pt>
              </c:strCache>
            </c:strRef>
          </c:cat>
          <c:val>
            <c:numRef>
              <c:f>Sheet1!$J$11:$J$14</c:f>
              <c:numCache>
                <c:formatCode>General</c:formatCode>
                <c:ptCount val="4"/>
                <c:pt idx="0">
                  <c:v>25.76</c:v>
                </c:pt>
                <c:pt idx="1">
                  <c:v>23.34</c:v>
                </c:pt>
                <c:pt idx="2">
                  <c:v>29.04</c:v>
                </c:pt>
                <c:pt idx="3">
                  <c:v>25.82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C1-4B2A-8375-3016C0D1A325}"/>
            </c:ext>
          </c:extLst>
        </c:ser>
        <c:ser>
          <c:idx val="1"/>
          <c:order val="1"/>
          <c:tx>
            <c:strRef>
              <c:f>Sheet1!$K$10</c:f>
              <c:strCache>
                <c:ptCount val="1"/>
                <c:pt idx="0">
                  <c:v>ZCU102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Sheet1!$I$11:$I$14</c:f>
              <c:strCache>
                <c:ptCount val="4"/>
                <c:pt idx="0">
                  <c:v>253027</c:v>
                </c:pt>
                <c:pt idx="1">
                  <c:v>img070</c:v>
                </c:pt>
                <c:pt idx="2">
                  <c:v>butterfly</c:v>
                </c:pt>
                <c:pt idx="3">
                  <c:v>coastguard </c:v>
                </c:pt>
              </c:strCache>
            </c:strRef>
          </c:cat>
          <c:val>
            <c:numRef>
              <c:f>Sheet1!$K$11:$K$14</c:f>
              <c:numCache>
                <c:formatCode>General</c:formatCode>
                <c:ptCount val="4"/>
                <c:pt idx="0">
                  <c:v>26.17</c:v>
                </c:pt>
                <c:pt idx="1">
                  <c:v>22.61</c:v>
                </c:pt>
                <c:pt idx="2">
                  <c:v>32.64</c:v>
                </c:pt>
                <c:pt idx="3">
                  <c:v>28.87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C1-4B2A-8375-3016C0D1A3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8841695"/>
        <c:axId val="828838367"/>
      </c:barChart>
      <c:catAx>
        <c:axId val="82884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838367"/>
        <c:crosses val="autoZero"/>
        <c:auto val="1"/>
        <c:lblAlgn val="ctr"/>
        <c:lblOffset val="100"/>
        <c:noMultiLvlLbl val="0"/>
      </c:catAx>
      <c:valAx>
        <c:axId val="82883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84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SSIM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Sheet1!$G$4</c:f>
              <c:strCache>
                <c:ptCount val="1"/>
                <c:pt idx="0">
                  <c:v>Kaggle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Sheet1!$F$5:$F$8</c:f>
              <c:strCache>
                <c:ptCount val="4"/>
                <c:pt idx="0">
                  <c:v>253027</c:v>
                </c:pt>
                <c:pt idx="1">
                  <c:v>img070</c:v>
                </c:pt>
                <c:pt idx="2">
                  <c:v>butterfly</c:v>
                </c:pt>
                <c:pt idx="3">
                  <c:v>coastguard </c:v>
                </c:pt>
              </c:strCache>
            </c:strRef>
          </c:cat>
          <c:val>
            <c:numRef>
              <c:f>Sheet1!$G$5:$G$8</c:f>
              <c:numCache>
                <c:formatCode>General</c:formatCode>
                <c:ptCount val="4"/>
                <c:pt idx="0">
                  <c:v>0.7</c:v>
                </c:pt>
                <c:pt idx="1">
                  <c:v>0.74</c:v>
                </c:pt>
                <c:pt idx="2">
                  <c:v>0.85</c:v>
                </c:pt>
                <c:pt idx="3">
                  <c:v>0.73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A4-4782-8E3B-27D505364DE1}"/>
            </c:ext>
          </c:extLst>
        </c:ser>
        <c:ser>
          <c:idx val="1"/>
          <c:order val="1"/>
          <c:tx>
            <c:strRef>
              <c:f>Sheet1!$H$4</c:f>
              <c:strCache>
                <c:ptCount val="1"/>
                <c:pt idx="0">
                  <c:v>ZCU102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Sheet1!$F$5:$F$8</c:f>
              <c:strCache>
                <c:ptCount val="4"/>
                <c:pt idx="0">
                  <c:v>253027</c:v>
                </c:pt>
                <c:pt idx="1">
                  <c:v>img070</c:v>
                </c:pt>
                <c:pt idx="2">
                  <c:v>butterfly</c:v>
                </c:pt>
                <c:pt idx="3">
                  <c:v>coastguard </c:v>
                </c:pt>
              </c:strCache>
            </c:strRef>
          </c:cat>
          <c:val>
            <c:numRef>
              <c:f>Sheet1!$H$5:$H$8</c:f>
              <c:numCache>
                <c:formatCode>General</c:formatCode>
                <c:ptCount val="4"/>
                <c:pt idx="0">
                  <c:v>0.74</c:v>
                </c:pt>
                <c:pt idx="1">
                  <c:v>0.69</c:v>
                </c:pt>
                <c:pt idx="2">
                  <c:v>0.91</c:v>
                </c:pt>
                <c:pt idx="3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4A4-4782-8E3B-27D505364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2605647"/>
        <c:axId val="1882606479"/>
      </c:barChart>
      <c:catAx>
        <c:axId val="188260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606479"/>
        <c:crosses val="autoZero"/>
        <c:auto val="1"/>
        <c:lblAlgn val="ctr"/>
        <c:lblOffset val="100"/>
        <c:noMultiLvlLbl val="0"/>
      </c:catAx>
      <c:valAx>
        <c:axId val="1882606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2605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1FD0C-A76D-4F07-B7BF-A8CF3CA44703}" type="datetimeFigureOut">
              <a:rPr lang="en-US" smtClean="0"/>
              <a:t>6/30/2024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48654C-A4F5-42E8-9289-A07ADF7CE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4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A251-47CA-4F18-9D74-6F25132C6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D98078-38FD-4FE9-9498-A3968B0E2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BCFC-3090-42FC-A8AE-86BFC382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745C8-3B24-43D0-8429-8EA07B191F6C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A5B3F-B40E-4753-9D06-89379054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2464-65D2-42D6-8453-B2F238758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B7BD-4A67-45EA-BCEA-3DF3938F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D29E2-F699-4CE7-BB92-EDF181558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B4FC4-0E2A-4C06-956C-8C4D51A2B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1A3D-7A1E-4CDB-B575-17D7B96C83DE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9C45D-68BA-4BBE-BFE1-5F3EAF69C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F331-7A98-4520-95F5-EB62F41A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5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08B333-9DCA-427E-8A94-C6F42BFE6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58827-1654-4D4B-982A-FD939EC03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EFFB-0807-4665-991B-F8378EB5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A76FB-9E28-4C61-B93B-74160DC9C9BB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5124C-167A-4600-8A7F-3DF13F8B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10748-5148-4E66-9FFF-5262F7AED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7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9FBD-8279-48A8-AA77-28D58442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73F2C-0B61-4DE9-A820-1E45F8642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2A83D-6462-4DB1-94EF-3D09CD9C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E8CCD-0CD1-4292-BA47-2D520DC95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74088-7437-4D3D-9902-99793861C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0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8240C-61F2-4BCC-BCC8-B9235F453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F98A6-C5DE-40EC-BC11-72E10CA16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7770-7053-4616-89F1-E01D48AD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60E2-1AAB-421C-80F9-CF695B2210D1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FDF7-A17A-4AD2-A545-F8BD8221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A88E2-56F6-4AD1-A327-83DB595A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3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882A4-785D-4285-8F3D-A083D07F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B568A-F1B5-486A-8B69-C51A41626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A0C4E-019F-447D-ACB8-E1BA98BF8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A4433-07BF-41CE-A39A-69BE8AA6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B8228-00B5-4460-B1DA-1AAA8BEE0A09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798C4-5D83-4A3E-B374-500D7465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29557-1EB9-4088-9928-7BD5BF2E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4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FA8A-E53B-4C0A-BD01-EB8F90576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3B215-1765-47A3-8F70-6E9F8EEDC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90EA7-4301-450E-BDB5-1643E4D89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9976A-90E4-4C15-B649-5E7E91317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B31D69-564E-4EFA-BD93-530D7F81C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4C74E-6548-4E6B-9CDF-31FB0DE3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F7ACE-58DC-4DBF-A0DA-0221AA5634A8}" type="datetime1">
              <a:rPr lang="en-US" smtClean="0"/>
              <a:t>6/30/2024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EF1AD2-F03A-4AC8-B721-E95A505C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C6A5C-3A40-4100-A604-D1CEBB0D8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7CEC-1C25-4219-A6DF-91A5160F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F28CB-AFBB-4222-9696-A4FAFBB9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5952-AE69-402F-9372-89B7AE77E345}" type="datetime1">
              <a:rPr lang="en-US" smtClean="0"/>
              <a:t>6/30/2024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DE8436-B1A2-4BD5-8230-3B0163BA0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7E1BF-B9C8-44CB-9F4F-BB245E0B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4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64E49-E445-495F-AE19-E376C785D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F056F-B0B8-407C-BDB3-411AC8B072D0}" type="datetime1">
              <a:rPr lang="en-US" smtClean="0"/>
              <a:t>6/30/2024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1E556-ACB5-4E72-90D8-07EB8E2B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B6E6-D960-402E-9DA4-D3AFF225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6D456-F328-4A00-B654-BB2E82B83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3AF9-A1E1-4EC7-B9D3-AB137BB1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ACC5-2956-47D6-8A6C-97BCA719D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393E5-3CD9-41DE-9712-ECB6586E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B6DBE-227A-4C6E-8EE2-07F508BA8869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EED81-12DE-4BC1-86AC-731DC5D9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324B8-764A-4ADA-8946-DEE3719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1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4A72-62C4-495D-BDDF-4A90061B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71897-D4C9-4526-B27C-50707FCAA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4A40E-ECA8-4D80-8FDA-21C404822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3730F-C33F-4A0A-B80F-21EDFC74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0E9A3-2448-40BF-8F2B-416C41406FC6}" type="datetime1">
              <a:rPr lang="en-US" smtClean="0"/>
              <a:t>6/30/2024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A2696-A0EE-42F9-B0FF-7F21AABF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81C06-7082-439D-A91F-C6525AC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7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9C7EAA-DADB-4BBC-AA93-366D87FD2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11805-8E61-40F7-ACAB-99735C00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5B1F1-6A4B-474F-97CA-D39244B9C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8CC09-3B20-4C04-A91A-3D1A13FAE832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04C7-59F7-4AB3-903D-D5FA2D02C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B3940-9EA9-44A5-8CAC-9AE853D32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BB9C9-0283-42BE-8527-B81A418AF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2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3.jpg"/><Relationship Id="rId7" Type="http://schemas.openxmlformats.org/officeDocument/2006/relationships/image" Target="../media/image3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10" Type="http://schemas.openxmlformats.org/officeDocument/2006/relationships/image" Target="../media/image56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jpg"/><Relationship Id="rId7" Type="http://schemas.openxmlformats.org/officeDocument/2006/relationships/image" Target="../media/image2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9.jp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254EB-06BB-4CF0-9CFC-3E688855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0DE9-70A9-4884-BA9B-F8604C4E9609}" type="datetime1">
              <a:rPr lang="en-US" sz="1400" smtClean="0">
                <a:solidFill>
                  <a:srgbClr val="FF0000"/>
                </a:solidFill>
              </a:rPr>
              <a:t>6/30/2024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78826-3C68-4182-BA08-A3CEE7A5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z="1400" smtClean="0">
                <a:solidFill>
                  <a:srgbClr val="FF0000"/>
                </a:solidFill>
              </a:rPr>
              <a:t>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EA78E-3118-47D8-B0D3-016F1078A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17" y="0"/>
            <a:ext cx="8836166" cy="2157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21D5F-EF13-4B53-95D8-8F9A6E9926C0}"/>
              </a:ext>
            </a:extLst>
          </p:cNvPr>
          <p:cNvSpPr txBox="1"/>
          <p:nvPr/>
        </p:nvSpPr>
        <p:spPr>
          <a:xfrm>
            <a:off x="0" y="2118346"/>
            <a:ext cx="12192000" cy="56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THESIS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F9594-EF65-495F-B02E-B1CBA4B85078}"/>
              </a:ext>
            </a:extLst>
          </p:cNvPr>
          <p:cNvSpPr txBox="1"/>
          <p:nvPr/>
        </p:nvSpPr>
        <p:spPr>
          <a:xfrm>
            <a:off x="-174814" y="2943715"/>
            <a:ext cx="125416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IMAGE SUPER RESOLUTION NETWORK BASED ON THE XILINX ZYNQ ULTRASCALE+ MPSOC – ZCU102 EVALUATION KIT</a:t>
            </a:r>
            <a:endParaRPr lang="vi-VN" sz="3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386-4B84-41F3-8B84-2AFAF5C7AC0F}"/>
              </a:ext>
            </a:extLst>
          </p:cNvPr>
          <p:cNvSpPr txBox="1"/>
          <p:nvPr/>
        </p:nvSpPr>
        <p:spPr>
          <a:xfrm>
            <a:off x="6095999" y="5160659"/>
            <a:ext cx="6716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Name</a:t>
            </a:r>
            <a:r>
              <a:rPr lang="vi-V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 Nguyen Minh Phuoc 	    </a:t>
            </a: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ID: 20161245</a:t>
            </a:r>
            <a:endParaRPr lang="vi-VN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7B00B-31E7-4C53-8166-2296DD5924A7}"/>
              </a:ext>
            </a:extLst>
          </p:cNvPr>
          <p:cNvSpPr txBox="1"/>
          <p:nvPr/>
        </p:nvSpPr>
        <p:spPr>
          <a:xfrm>
            <a:off x="2209800" y="6377329"/>
            <a:ext cx="70821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HO CHI MINH CITY</a:t>
            </a:r>
            <a:r>
              <a:rPr lang="vi-VN" sz="15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– 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01/07</a:t>
            </a:r>
            <a:r>
              <a:rPr lang="vi-VN" sz="15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/20</a:t>
            </a:r>
            <a:r>
              <a:rPr lang="en-US" sz="15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02749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C304D-FCCD-4A0C-9BF0-7601A58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9" y="2604935"/>
            <a:ext cx="2533376" cy="266263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B97E21-7311-48F8-A68A-10D0207198F3}"/>
              </a:ext>
            </a:extLst>
          </p:cNvPr>
          <p:cNvCxnSpPr>
            <a:cxnSpLocks/>
          </p:cNvCxnSpPr>
          <p:nvPr/>
        </p:nvCxnSpPr>
        <p:spPr>
          <a:xfrm>
            <a:off x="4634374" y="5267565"/>
            <a:ext cx="6719426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D95496-9EE3-42A0-8571-6F24499573C1}"/>
              </a:ext>
            </a:extLst>
          </p:cNvPr>
          <p:cNvGrpSpPr/>
          <p:nvPr/>
        </p:nvGrpSpPr>
        <p:grpSpPr>
          <a:xfrm>
            <a:off x="4481717" y="5484293"/>
            <a:ext cx="7086703" cy="1221525"/>
            <a:chOff x="4481717" y="5484293"/>
            <a:chExt cx="7086703" cy="1221525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B32C6F9-9A15-4363-9D65-2B5DD42E4891}"/>
                </a:ext>
              </a:extLst>
            </p:cNvPr>
            <p:cNvSpPr/>
            <p:nvPr/>
          </p:nvSpPr>
          <p:spPr>
            <a:xfrm>
              <a:off x="4481717" y="5484293"/>
              <a:ext cx="2633532" cy="12215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 RCAN onto ZCU102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CAAE9DA6-00F8-4C7C-A260-A77211A9395C}"/>
                </a:ext>
              </a:extLst>
            </p:cNvPr>
            <p:cNvSpPr/>
            <p:nvPr/>
          </p:nvSpPr>
          <p:spPr>
            <a:xfrm>
              <a:off x="7748968" y="5694577"/>
              <a:ext cx="533583" cy="80095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A0AD865-B76D-4BA2-89FF-08365E91D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9" t="26897" r="8125" b="32315"/>
            <a:stretch/>
          </p:blipFill>
          <p:spPr>
            <a:xfrm>
              <a:off x="8578230" y="5484293"/>
              <a:ext cx="2990190" cy="100188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51D3F-7121-4FFC-9C16-03CEFD682556}"/>
              </a:ext>
            </a:extLst>
          </p:cNvPr>
          <p:cNvGrpSpPr/>
          <p:nvPr/>
        </p:nvGrpSpPr>
        <p:grpSpPr>
          <a:xfrm>
            <a:off x="4544879" y="1571412"/>
            <a:ext cx="7238207" cy="1221525"/>
            <a:chOff x="2286367" y="998881"/>
            <a:chExt cx="7238207" cy="122152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B6E4CE9-016A-431A-B3FE-701FAB7B7247}"/>
                </a:ext>
              </a:extLst>
            </p:cNvPr>
            <p:cNvSpPr/>
            <p:nvPr/>
          </p:nvSpPr>
          <p:spPr>
            <a:xfrm>
              <a:off x="2286367" y="998881"/>
              <a:ext cx="2633532" cy="12215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Hardware Platform use IP Cores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0F6FA4B7-7CDC-4CA9-90C2-363BCDB0910C}"/>
                </a:ext>
              </a:extLst>
            </p:cNvPr>
            <p:cNvSpPr/>
            <p:nvPr/>
          </p:nvSpPr>
          <p:spPr>
            <a:xfrm>
              <a:off x="5696637" y="1157677"/>
              <a:ext cx="533583" cy="80095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C2BF1C2-68D2-4776-9FB7-E4787350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041" y="998881"/>
              <a:ext cx="2633533" cy="85774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D4AA1-DC17-49AB-83C1-1E87DD6717A1}"/>
              </a:ext>
            </a:extLst>
          </p:cNvPr>
          <p:cNvGrpSpPr/>
          <p:nvPr/>
        </p:nvGrpSpPr>
        <p:grpSpPr>
          <a:xfrm>
            <a:off x="2456708" y="952198"/>
            <a:ext cx="7543041" cy="1221525"/>
            <a:chOff x="4481717" y="3584982"/>
            <a:chExt cx="7543041" cy="12215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9132323-B144-4505-BAF7-B4E12BEEB7F3}"/>
                </a:ext>
              </a:extLst>
            </p:cNvPr>
            <p:cNvSpPr/>
            <p:nvPr/>
          </p:nvSpPr>
          <p:spPr>
            <a:xfrm>
              <a:off x="4481717" y="3584982"/>
              <a:ext cx="2633532" cy="12215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kernel Linux for ZCU102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82B5AD2D-F7E6-4313-89A9-47FF0F5951D8}"/>
                </a:ext>
              </a:extLst>
            </p:cNvPr>
            <p:cNvSpPr/>
            <p:nvPr/>
          </p:nvSpPr>
          <p:spPr>
            <a:xfrm>
              <a:off x="7748968" y="3795266"/>
              <a:ext cx="533583" cy="80095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151FCB-50AB-495B-91C2-F1A0567DC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05" t="28270" r="2730" b="28270"/>
            <a:stretch/>
          </p:blipFill>
          <p:spPr>
            <a:xfrm>
              <a:off x="8546241" y="3584982"/>
              <a:ext cx="3478517" cy="116549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FA740-67DC-4723-9878-DC089A63AF38}"/>
              </a:ext>
            </a:extLst>
          </p:cNvPr>
          <p:cNvCxnSpPr>
            <a:cxnSpLocks/>
          </p:cNvCxnSpPr>
          <p:nvPr/>
        </p:nvCxnSpPr>
        <p:spPr>
          <a:xfrm>
            <a:off x="4655834" y="3159844"/>
            <a:ext cx="6719426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A1D29E-A3AE-4228-81B1-71ACC81DC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3" y="2204815"/>
            <a:ext cx="3952875" cy="455295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B34BDE5-B9B7-4D94-AAA1-7CCDF96EF836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750" y="2173723"/>
            <a:ext cx="4122784" cy="18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E638E4-6BAC-4914-890C-B303BB25568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688" y="4518134"/>
            <a:ext cx="4636225" cy="1847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64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16849 0.38241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4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1474 -0.66088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51" y="-3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7E70A5-A426-4915-876F-4B3C4F660672}"/>
              </a:ext>
            </a:extLst>
          </p:cNvPr>
          <p:cNvSpPr/>
          <p:nvPr/>
        </p:nvSpPr>
        <p:spPr>
          <a:xfrm>
            <a:off x="1949835" y="1013029"/>
            <a:ext cx="8592061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Designing Embedded System run on ZCU102</a:t>
            </a:r>
            <a:endParaRPr lang="en-US" sz="2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3E820-CC11-47BE-8AB7-F75E4BD2E4C9}"/>
              </a:ext>
            </a:extLst>
          </p:cNvPr>
          <p:cNvSpPr/>
          <p:nvPr/>
        </p:nvSpPr>
        <p:spPr>
          <a:xfrm>
            <a:off x="1949835" y="1013029"/>
            <a:ext cx="8935879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Deploying the super-resolution network RCAN on ZCU102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AAAE21-C379-4A7D-ABF8-91E24F5970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5823" y="1887050"/>
            <a:ext cx="5205213" cy="446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Table 5">
                <a:extLst>
                  <a:ext uri="{FF2B5EF4-FFF2-40B4-BE49-F238E27FC236}">
                    <a16:creationId xmlns:a16="http://schemas.microsoft.com/office/drawing/2014/main" id="{C6988A57-0882-48AD-B82C-6FCEAC4907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205625"/>
                  </p:ext>
                </p:extLst>
              </p:nvPr>
            </p:nvGraphicFramePr>
            <p:xfrm>
              <a:off x="6245865" y="3549795"/>
              <a:ext cx="5700486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4759">
                      <a:extLst>
                        <a:ext uri="{9D8B030D-6E8A-4147-A177-3AD203B41FA5}">
                          <a16:colId xmlns:a16="http://schemas.microsoft.com/office/drawing/2014/main" val="1666944470"/>
                        </a:ext>
                      </a:extLst>
                    </a:gridCol>
                    <a:gridCol w="3595727">
                      <a:extLst>
                        <a:ext uri="{9D8B030D-6E8A-4147-A177-3AD203B41FA5}">
                          <a16:colId xmlns:a16="http://schemas.microsoft.com/office/drawing/2014/main" val="28038439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Boot Mode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1110 (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𝑜𝑓𝑓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𝑜𝑓𝑓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𝑜𝑓𝑓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𝑜𝑛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13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SW6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SD Boot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7886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UART Speed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115200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97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12V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18167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Ethernet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IPv4 address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474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Table 5">
                <a:extLst>
                  <a:ext uri="{FF2B5EF4-FFF2-40B4-BE49-F238E27FC236}">
                    <a16:creationId xmlns:a16="http://schemas.microsoft.com/office/drawing/2014/main" id="{C6988A57-0882-48AD-B82C-6FCEAC4907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0205625"/>
                  </p:ext>
                </p:extLst>
              </p:nvPr>
            </p:nvGraphicFramePr>
            <p:xfrm>
              <a:off x="6245865" y="3549795"/>
              <a:ext cx="5700486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04759">
                      <a:extLst>
                        <a:ext uri="{9D8B030D-6E8A-4147-A177-3AD203B41FA5}">
                          <a16:colId xmlns:a16="http://schemas.microsoft.com/office/drawing/2014/main" val="1666944470"/>
                        </a:ext>
                      </a:extLst>
                    </a:gridCol>
                    <a:gridCol w="3595727">
                      <a:extLst>
                        <a:ext uri="{9D8B030D-6E8A-4147-A177-3AD203B41FA5}">
                          <a16:colId xmlns:a16="http://schemas.microsoft.com/office/drawing/2014/main" val="28038439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Boot Mode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8814" t="-10667" r="-339" b="-4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133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SW6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SD Boot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78869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UART Speed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115200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64978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12V DC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18167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Ethernet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IPv4 address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2847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691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6F5D-E285-4433-975F-BD8AD373F8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3389147" y="-716317"/>
            <a:ext cx="5125633" cy="90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A5F20B-39E1-4F5D-AE7D-3F2B03666A42}"/>
              </a:ext>
            </a:extLst>
          </p:cNvPr>
          <p:cNvGrpSpPr/>
          <p:nvPr/>
        </p:nvGrpSpPr>
        <p:grpSpPr>
          <a:xfrm>
            <a:off x="7146788" y="3792756"/>
            <a:ext cx="2453697" cy="2563594"/>
            <a:chOff x="7146788" y="3792756"/>
            <a:chExt cx="2453697" cy="25635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3AFC1AC-B330-43A3-B177-F1D9FEB6DE2A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336756" y="3744306"/>
              <a:ext cx="2073763" cy="217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264062-212E-4872-BB31-1A586B4581C5}"/>
                </a:ext>
              </a:extLst>
            </p:cNvPr>
            <p:cNvSpPr txBox="1"/>
            <p:nvPr/>
          </p:nvSpPr>
          <p:spPr>
            <a:xfrm>
              <a:off x="7146788" y="6017796"/>
              <a:ext cx="24536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ZCU102 </a:t>
              </a:r>
              <a:r>
                <a:rPr lang="en-US" sz="1600" dirty="0" err="1"/>
                <a:t>vừa</a:t>
              </a:r>
              <a:r>
                <a:rPr lang="en-US" sz="1600" dirty="0"/>
                <a:t> </a:t>
              </a:r>
              <a:r>
                <a:rPr lang="en-US" sz="1600" dirty="0" err="1"/>
                <a:t>bật</a:t>
              </a:r>
              <a:r>
                <a:rPr lang="en-US" sz="1600" dirty="0"/>
                <a:t> </a:t>
              </a:r>
              <a:r>
                <a:rPr lang="en-US" sz="1600" dirty="0" err="1"/>
                <a:t>nguồn</a:t>
              </a:r>
              <a:endParaRPr lang="en-US" sz="1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97FB8D-2FA5-4789-BBF2-365A8B288E98}"/>
              </a:ext>
            </a:extLst>
          </p:cNvPr>
          <p:cNvGrpSpPr/>
          <p:nvPr/>
        </p:nvGrpSpPr>
        <p:grpSpPr>
          <a:xfrm>
            <a:off x="9600485" y="3792756"/>
            <a:ext cx="2743200" cy="2562429"/>
            <a:chOff x="9461714" y="1496722"/>
            <a:chExt cx="2743200" cy="256242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6E3832-EB49-479B-9FA6-D3DFAE485F4E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9653547" y="1438690"/>
              <a:ext cx="2054598" cy="21706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ECB562-5EE4-4740-9A28-5D7CBC6A518D}"/>
                </a:ext>
              </a:extLst>
            </p:cNvPr>
            <p:cNvSpPr txBox="1"/>
            <p:nvPr/>
          </p:nvSpPr>
          <p:spPr>
            <a:xfrm>
              <a:off x="9461714" y="3720597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ZCU102 </a:t>
              </a:r>
              <a:r>
                <a:rPr lang="en-US" sz="1600" dirty="0" err="1"/>
                <a:t>khởi</a:t>
              </a:r>
              <a:r>
                <a:rPr lang="en-US" sz="1600" dirty="0"/>
                <a:t> </a:t>
              </a:r>
              <a:r>
                <a:rPr lang="en-US" sz="1600" dirty="0" err="1"/>
                <a:t>động</a:t>
              </a:r>
              <a:r>
                <a:rPr lang="en-US" sz="1600" dirty="0"/>
                <a:t> </a:t>
              </a:r>
              <a:r>
                <a:rPr lang="en-US" sz="1600" dirty="0" err="1"/>
                <a:t>hoàn</a:t>
              </a:r>
              <a:r>
                <a:rPr lang="en-US" sz="1600" dirty="0"/>
                <a:t> </a:t>
              </a:r>
              <a:r>
                <a:rPr lang="en-US" sz="1600" dirty="0" err="1"/>
                <a:t>tất</a:t>
              </a:r>
              <a:endParaRPr lang="en-US" sz="1600" dirty="0"/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B02710-6768-4542-85AA-0F6D7D5C7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966891"/>
              </p:ext>
            </p:extLst>
          </p:nvPr>
        </p:nvGraphicFramePr>
        <p:xfrm>
          <a:off x="2108277" y="1345495"/>
          <a:ext cx="754671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02">
                  <a:extLst>
                    <a:ext uri="{9D8B030D-6E8A-4147-A177-3AD203B41FA5}">
                      <a16:colId xmlns:a16="http://schemas.microsoft.com/office/drawing/2014/main" val="257915075"/>
                    </a:ext>
                  </a:extLst>
                </a:gridCol>
                <a:gridCol w="973020">
                  <a:extLst>
                    <a:ext uri="{9D8B030D-6E8A-4147-A177-3AD203B41FA5}">
                      <a16:colId xmlns:a16="http://schemas.microsoft.com/office/drawing/2014/main" val="103422521"/>
                    </a:ext>
                  </a:extLst>
                </a:gridCol>
                <a:gridCol w="1035480">
                  <a:extLst>
                    <a:ext uri="{9D8B030D-6E8A-4147-A177-3AD203B41FA5}">
                      <a16:colId xmlns:a16="http://schemas.microsoft.com/office/drawing/2014/main" val="2151912305"/>
                    </a:ext>
                  </a:extLst>
                </a:gridCol>
                <a:gridCol w="1050707">
                  <a:extLst>
                    <a:ext uri="{9D8B030D-6E8A-4147-A177-3AD203B41FA5}">
                      <a16:colId xmlns:a16="http://schemas.microsoft.com/office/drawing/2014/main" val="495625512"/>
                    </a:ext>
                  </a:extLst>
                </a:gridCol>
                <a:gridCol w="1054812">
                  <a:extLst>
                    <a:ext uri="{9D8B030D-6E8A-4147-A177-3AD203B41FA5}">
                      <a16:colId xmlns:a16="http://schemas.microsoft.com/office/drawing/2014/main" val="1646623605"/>
                    </a:ext>
                  </a:extLst>
                </a:gridCol>
                <a:gridCol w="641190">
                  <a:extLst>
                    <a:ext uri="{9D8B030D-6E8A-4147-A177-3AD203B41FA5}">
                      <a16:colId xmlns:a16="http://schemas.microsoft.com/office/drawing/2014/main" val="252214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URAM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DSP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74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DPU_zynq_ultra_ps_e_0_0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094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DPU_clk_wiz_0_0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196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DPU_proc_sys_reset_0_0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9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DPU_proc_sys_reset_0_1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88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DPU_dpuczdx8g_0_0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61893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107918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6953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71A6FFE1-9DF2-4930-A70C-44F854E151CE}"/>
              </a:ext>
            </a:extLst>
          </p:cNvPr>
          <p:cNvGrpSpPr/>
          <p:nvPr/>
        </p:nvGrpSpPr>
        <p:grpSpPr>
          <a:xfrm>
            <a:off x="287052" y="3852572"/>
            <a:ext cx="6969652" cy="2469809"/>
            <a:chOff x="287052" y="3852572"/>
            <a:chExt cx="6969652" cy="246980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89D512-7DE4-4D51-90F9-936E3987F838}"/>
                </a:ext>
              </a:extLst>
            </p:cNvPr>
            <p:cNvSpPr txBox="1"/>
            <p:nvPr/>
          </p:nvSpPr>
          <p:spPr>
            <a:xfrm>
              <a:off x="1797423" y="5983827"/>
              <a:ext cx="42985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Các</a:t>
              </a:r>
              <a:r>
                <a:rPr lang="en-US" sz="1600" dirty="0"/>
                <a:t> </a:t>
              </a:r>
              <a:r>
                <a:rPr lang="en-US" sz="1600" dirty="0" err="1"/>
                <a:t>tập</a:t>
              </a:r>
              <a:r>
                <a:rPr lang="en-US" sz="1600" dirty="0"/>
                <a:t> tin </a:t>
              </a:r>
              <a:r>
                <a:rPr lang="en-US" sz="1600" dirty="0" err="1"/>
                <a:t>được</a:t>
              </a:r>
              <a:r>
                <a:rPr lang="en-US" sz="1600" dirty="0"/>
                <a:t> </a:t>
              </a:r>
              <a:r>
                <a:rPr lang="en-US" sz="1600" dirty="0" err="1"/>
                <a:t>tạo</a:t>
              </a:r>
              <a:r>
                <a:rPr lang="en-US" sz="1600" dirty="0"/>
                <a:t> </a:t>
              </a:r>
              <a:r>
                <a:rPr lang="en-US" sz="1600" dirty="0" err="1"/>
                <a:t>sau</a:t>
              </a:r>
              <a:r>
                <a:rPr lang="en-US" sz="1600" dirty="0"/>
                <a:t> </a:t>
              </a:r>
              <a:r>
                <a:rPr lang="en-US" sz="1600" dirty="0" err="1"/>
                <a:t>khi</a:t>
              </a:r>
              <a:r>
                <a:rPr lang="en-US" sz="1600" dirty="0"/>
                <a:t> build kernel Linux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B34F37-CEB4-4D21-A2FB-EE031D34140F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52" y="3852572"/>
              <a:ext cx="6969652" cy="199255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7682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8BC7E2-03F1-4045-9056-E2381938B41B}"/>
              </a:ext>
            </a:extLst>
          </p:cNvPr>
          <p:cNvSpPr/>
          <p:nvPr/>
        </p:nvSpPr>
        <p:spPr>
          <a:xfrm>
            <a:off x="4546065" y="1013029"/>
            <a:ext cx="3099867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4DE7-A6E9-4313-80E7-C1630B629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03" y="2080777"/>
            <a:ext cx="2143125" cy="2143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FA34DC-8907-4B26-A85F-AEC2826D56FC}"/>
              </a:ext>
            </a:extLst>
          </p:cNvPr>
          <p:cNvSpPr/>
          <p:nvPr/>
        </p:nvSpPr>
        <p:spPr>
          <a:xfrm>
            <a:off x="568965" y="4554808"/>
            <a:ext cx="3099867" cy="73531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DIV2K dataset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B5BCE7-8C17-4280-842E-284F82435155}"/>
              </a:ext>
            </a:extLst>
          </p:cNvPr>
          <p:cNvSpPr/>
          <p:nvPr/>
        </p:nvSpPr>
        <p:spPr>
          <a:xfrm>
            <a:off x="3529851" y="2926870"/>
            <a:ext cx="1774053" cy="73531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C0DF2C-92D3-432A-839D-158E9EECDE4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" r="7000"/>
          <a:stretch/>
        </p:blipFill>
        <p:spPr>
          <a:xfrm>
            <a:off x="5433091" y="1791591"/>
            <a:ext cx="6203899" cy="486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6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8BC7E2-03F1-4045-9056-E2381938B41B}"/>
              </a:ext>
            </a:extLst>
          </p:cNvPr>
          <p:cNvSpPr/>
          <p:nvPr/>
        </p:nvSpPr>
        <p:spPr>
          <a:xfrm>
            <a:off x="3049121" y="1013029"/>
            <a:ext cx="7036173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 Image Super-Resolution on ZCU102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66C1EC-A174-4E0C-BBB2-767674FAF3D8}"/>
              </a:ext>
            </a:extLst>
          </p:cNvPr>
          <p:cNvGrpSpPr/>
          <p:nvPr/>
        </p:nvGrpSpPr>
        <p:grpSpPr>
          <a:xfrm>
            <a:off x="-34466" y="1860420"/>
            <a:ext cx="12043547" cy="1982674"/>
            <a:chOff x="-34466" y="1860420"/>
            <a:chExt cx="12043547" cy="198267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3702A0-C832-43E9-B2FA-DBA088699984}"/>
                </a:ext>
              </a:extLst>
            </p:cNvPr>
            <p:cNvGrpSpPr/>
            <p:nvPr/>
          </p:nvGrpSpPr>
          <p:grpSpPr>
            <a:xfrm>
              <a:off x="-34466" y="1860420"/>
              <a:ext cx="6406978" cy="1982674"/>
              <a:chOff x="-34466" y="1860420"/>
              <a:chExt cx="6406978" cy="198267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C57ADA6-B7AD-4162-86B1-101DA3133E91}"/>
                  </a:ext>
                </a:extLst>
              </p:cNvPr>
              <p:cNvGrpSpPr/>
              <p:nvPr/>
            </p:nvGrpSpPr>
            <p:grpSpPr>
              <a:xfrm>
                <a:off x="784387" y="3371961"/>
                <a:ext cx="4875841" cy="471133"/>
                <a:chOff x="876300" y="2258962"/>
                <a:chExt cx="2569203" cy="833718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3E2ED3CB-7DA8-4280-AE84-960989C23A61}"/>
                    </a:ext>
                  </a:extLst>
                </p:cNvPr>
                <p:cNvSpPr/>
                <p:nvPr/>
              </p:nvSpPr>
              <p:spPr>
                <a:xfrm>
                  <a:off x="876300" y="2258962"/>
                  <a:ext cx="2569203" cy="833718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0513EC-C701-4660-849E-DAA431897070}"/>
                    </a:ext>
                  </a:extLst>
                </p:cNvPr>
                <p:cNvSpPr txBox="1"/>
                <p:nvPr/>
              </p:nvSpPr>
              <p:spPr>
                <a:xfrm>
                  <a:off x="876300" y="2321878"/>
                  <a:ext cx="2569203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image file 253027.png from the B100 dataset</a:t>
                  </a:r>
                </a:p>
              </p:txBody>
            </p:sp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2C81CDC-730B-4261-BC86-30DBB8E4889E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08" t="23063" r="14315" b="41129"/>
              <a:stretch/>
            </p:blipFill>
            <p:spPr bwMode="auto">
              <a:xfrm>
                <a:off x="-34466" y="1860420"/>
                <a:ext cx="6406978" cy="151154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C45BA4-6DB5-4C5D-AC06-A5DF7670C394}"/>
                </a:ext>
              </a:extLst>
            </p:cNvPr>
            <p:cNvGrpSpPr/>
            <p:nvPr/>
          </p:nvGrpSpPr>
          <p:grpSpPr>
            <a:xfrm>
              <a:off x="6567207" y="1860420"/>
              <a:ext cx="5441874" cy="1787721"/>
              <a:chOff x="1596385" y="3393635"/>
              <a:chExt cx="7973991" cy="289421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0CE88B9-316C-4016-95D5-378257BB676D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6385" y="3428999"/>
                <a:ext cx="2657997" cy="285885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A3EB7F7-2434-4B62-BD09-A815F03EBD65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2379" y="3393635"/>
                <a:ext cx="2657997" cy="2858853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0C114E-D6FA-4C40-BC42-4ED8F77E9774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4382" y="3429000"/>
                <a:ext cx="2657997" cy="2858853"/>
              </a:xfrm>
              <a:prstGeom prst="rect">
                <a:avLst/>
              </a:prstGeom>
            </p:spPr>
          </p:pic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7340E-8949-4787-9594-C011AD798CD7}"/>
              </a:ext>
            </a:extLst>
          </p:cNvPr>
          <p:cNvGrpSpPr/>
          <p:nvPr/>
        </p:nvGrpSpPr>
        <p:grpSpPr>
          <a:xfrm>
            <a:off x="83127" y="4025777"/>
            <a:ext cx="11877127" cy="2330573"/>
            <a:chOff x="83127" y="4025777"/>
            <a:chExt cx="11877127" cy="23305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2F6295B-8229-4E20-82FC-F757F03CB57A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7" t="24580" r="18411" b="38702"/>
            <a:stretch/>
          </p:blipFill>
          <p:spPr bwMode="auto">
            <a:xfrm>
              <a:off x="83127" y="4025777"/>
              <a:ext cx="6194628" cy="16033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0F8F2F2-CA13-428A-B73E-16647B9997E9}"/>
                </a:ext>
              </a:extLst>
            </p:cNvPr>
            <p:cNvGrpSpPr/>
            <p:nvPr/>
          </p:nvGrpSpPr>
          <p:grpSpPr>
            <a:xfrm>
              <a:off x="372381" y="5612910"/>
              <a:ext cx="5353480" cy="743440"/>
              <a:chOff x="876300" y="2258962"/>
              <a:chExt cx="2569203" cy="131559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6EF6CDD-FDBB-4CF4-946F-9AA5B52CD21F}"/>
                  </a:ext>
                </a:extLst>
              </p:cNvPr>
              <p:cNvSpPr/>
              <p:nvPr/>
            </p:nvSpPr>
            <p:spPr>
              <a:xfrm>
                <a:off x="876300" y="2258962"/>
                <a:ext cx="2569203" cy="83371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F103E3-7DE2-4336-B606-5CEBF15FCA86}"/>
                  </a:ext>
                </a:extLst>
              </p:cNvPr>
              <p:cNvSpPr txBox="1"/>
              <p:nvPr/>
            </p:nvSpPr>
            <p:spPr>
              <a:xfrm>
                <a:off x="876300" y="2321878"/>
                <a:ext cx="2569203" cy="1252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file img073.png from the Urban100 dataset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3FA74FD-A189-49D1-9227-9C16431AC295}"/>
                </a:ext>
              </a:extLst>
            </p:cNvPr>
            <p:cNvGrpSpPr/>
            <p:nvPr/>
          </p:nvGrpSpPr>
          <p:grpSpPr>
            <a:xfrm>
              <a:off x="6466142" y="4147443"/>
              <a:ext cx="5494112" cy="1765875"/>
              <a:chOff x="900546" y="3501348"/>
              <a:chExt cx="10539673" cy="273549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8C776F2-876C-41D5-A979-843CE55E2FA5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546" y="3501348"/>
                <a:ext cx="3508990" cy="271415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49F12F1-0FDD-4DFD-8160-FA62BA903C38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5746" y="3550324"/>
                <a:ext cx="3574473" cy="261220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3C9A471-2F6D-40E1-9A68-9CE14939E293}"/>
                  </a:ext>
                </a:extLst>
              </p:cNvPr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3861" y="3603294"/>
                <a:ext cx="3411885" cy="26335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09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8BC7E2-03F1-4045-9056-E2381938B41B}"/>
              </a:ext>
            </a:extLst>
          </p:cNvPr>
          <p:cNvSpPr/>
          <p:nvPr/>
        </p:nvSpPr>
        <p:spPr>
          <a:xfrm>
            <a:off x="3049121" y="1013029"/>
            <a:ext cx="7036173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 Image Super-Resolution on ZCU102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DC227D-1742-46A6-835F-2E1D56B12DC9}"/>
              </a:ext>
            </a:extLst>
          </p:cNvPr>
          <p:cNvGrpSpPr/>
          <p:nvPr/>
        </p:nvGrpSpPr>
        <p:grpSpPr>
          <a:xfrm>
            <a:off x="149141" y="1842291"/>
            <a:ext cx="11893718" cy="2143331"/>
            <a:chOff x="149141" y="1842291"/>
            <a:chExt cx="11893718" cy="21433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04B9A74-5EB0-4346-A68F-C5CBE8562605}"/>
                </a:ext>
              </a:extLst>
            </p:cNvPr>
            <p:cNvGrpSpPr/>
            <p:nvPr/>
          </p:nvGrpSpPr>
          <p:grpSpPr>
            <a:xfrm>
              <a:off x="425823" y="3467030"/>
              <a:ext cx="4834097" cy="518592"/>
              <a:chOff x="876300" y="2258962"/>
              <a:chExt cx="2569203" cy="833718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3E2ED3CB-7DA8-4280-AE84-960989C23A61}"/>
                  </a:ext>
                </a:extLst>
              </p:cNvPr>
              <p:cNvSpPr/>
              <p:nvPr/>
            </p:nvSpPr>
            <p:spPr>
              <a:xfrm>
                <a:off x="876300" y="2258962"/>
                <a:ext cx="2569203" cy="83371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0513EC-C701-4660-849E-DAA431897070}"/>
                  </a:ext>
                </a:extLst>
              </p:cNvPr>
              <p:cNvSpPr txBox="1"/>
              <p:nvPr/>
            </p:nvSpPr>
            <p:spPr>
              <a:xfrm>
                <a:off x="876300" y="2321878"/>
                <a:ext cx="2569203" cy="707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file butterfly.png from the Set5 dataset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A08E87-4FF3-4D4B-A035-66944552914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8" t="25834" r="25147" b="36514"/>
            <a:stretch/>
          </p:blipFill>
          <p:spPr bwMode="auto">
            <a:xfrm>
              <a:off x="149141" y="1910833"/>
              <a:ext cx="5326428" cy="145466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8AD3B6-E77A-410F-8A5B-FDFA87EFDCA8}"/>
                </a:ext>
              </a:extLst>
            </p:cNvPr>
            <p:cNvGrpSpPr/>
            <p:nvPr/>
          </p:nvGrpSpPr>
          <p:grpSpPr>
            <a:xfrm>
              <a:off x="5529595" y="1842291"/>
              <a:ext cx="6513264" cy="1695328"/>
              <a:chOff x="1556439" y="3643492"/>
              <a:chExt cx="9264239" cy="2411375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933B04F-2A24-403A-A6EC-90700D6CF1FD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56439" y="3674333"/>
                <a:ext cx="2743200" cy="238053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F576087-441E-42A8-8310-A7B1FD04DF9E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8890" y="3643492"/>
                <a:ext cx="3221788" cy="241137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7801EBA-4E30-4B79-A7D6-7AC5CB1F78D8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300" y="3674333"/>
                <a:ext cx="3039929" cy="2380534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272513-B1FF-44BF-A9DA-9985DBD3FF50}"/>
              </a:ext>
            </a:extLst>
          </p:cNvPr>
          <p:cNvGrpSpPr/>
          <p:nvPr/>
        </p:nvGrpSpPr>
        <p:grpSpPr>
          <a:xfrm>
            <a:off x="110990" y="4241848"/>
            <a:ext cx="11931869" cy="2297064"/>
            <a:chOff x="110990" y="4241848"/>
            <a:chExt cx="11931869" cy="22970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F0B39F-ACB7-4264-8B7F-B07D3FF42A18}"/>
                </a:ext>
              </a:extLst>
            </p:cNvPr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15" t="26658" r="23289" b="39260"/>
            <a:stretch/>
          </p:blipFill>
          <p:spPr bwMode="auto">
            <a:xfrm>
              <a:off x="110990" y="4241848"/>
              <a:ext cx="5364579" cy="1485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C671E17-177D-4FC0-AC52-519FE2A3263F}"/>
                </a:ext>
              </a:extLst>
            </p:cNvPr>
            <p:cNvGrpSpPr/>
            <p:nvPr/>
          </p:nvGrpSpPr>
          <p:grpSpPr>
            <a:xfrm>
              <a:off x="149141" y="5791891"/>
              <a:ext cx="5212977" cy="747021"/>
              <a:chOff x="876300" y="2258962"/>
              <a:chExt cx="2569203" cy="120095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DA40A6F9-8A8C-4A41-8E5A-0B61819E4BBE}"/>
                  </a:ext>
                </a:extLst>
              </p:cNvPr>
              <p:cNvSpPr/>
              <p:nvPr/>
            </p:nvSpPr>
            <p:spPr>
              <a:xfrm>
                <a:off x="876300" y="2258962"/>
                <a:ext cx="2569203" cy="83371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6D9FDB-DAA3-4EEC-BA47-0637566713AF}"/>
                  </a:ext>
                </a:extLst>
              </p:cNvPr>
              <p:cNvSpPr txBox="1"/>
              <p:nvPr/>
            </p:nvSpPr>
            <p:spPr>
              <a:xfrm>
                <a:off x="876300" y="2321878"/>
                <a:ext cx="2569203" cy="1138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file coastguard.png from the Set14 dataset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793E1CC-B65C-4275-BE6F-860AE8923F10}"/>
                </a:ext>
              </a:extLst>
            </p:cNvPr>
            <p:cNvGrpSpPr/>
            <p:nvPr/>
          </p:nvGrpSpPr>
          <p:grpSpPr>
            <a:xfrm>
              <a:off x="5529595" y="4243130"/>
              <a:ext cx="6513264" cy="1890970"/>
              <a:chOff x="496954" y="3556344"/>
              <a:chExt cx="9517774" cy="265915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9027A92-FA6F-43F5-9942-EBBB589E8DAE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954" y="3556345"/>
                <a:ext cx="3105228" cy="2659157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64A20E9-B22A-43CB-A5E4-DA3120747189}"/>
                  </a:ext>
                </a:extLst>
              </p:cNvPr>
              <p:cNvPicPr/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500" y="3556344"/>
                <a:ext cx="3105228" cy="265915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588E3B9-D787-4995-8E96-18CF0E9F0FEF}"/>
                  </a:ext>
                </a:extLst>
              </p:cNvPr>
              <p:cNvPicPr/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2182" y="3556345"/>
                <a:ext cx="3307318" cy="26591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8725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8BC7E2-03F1-4045-9056-E2381938B41B}"/>
              </a:ext>
            </a:extLst>
          </p:cNvPr>
          <p:cNvSpPr/>
          <p:nvPr/>
        </p:nvSpPr>
        <p:spPr>
          <a:xfrm>
            <a:off x="3049121" y="1013029"/>
            <a:ext cx="7036173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Perform Image Super-Resolution on ZCU102</a:t>
            </a:r>
          </a:p>
        </p:txBody>
      </p: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ACA24A89-9E05-4186-915B-B8EE228AC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06447"/>
              </p:ext>
            </p:extLst>
          </p:nvPr>
        </p:nvGraphicFramePr>
        <p:xfrm>
          <a:off x="1137931" y="2011778"/>
          <a:ext cx="9358048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03">
                  <a:extLst>
                    <a:ext uri="{9D8B030D-6E8A-4147-A177-3AD203B41FA5}">
                      <a16:colId xmlns:a16="http://schemas.microsoft.com/office/drawing/2014/main" val="1666944470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  <a:gridCol w="1787237">
                  <a:extLst>
                    <a:ext uri="{9D8B030D-6E8A-4147-A177-3AD203B41FA5}">
                      <a16:colId xmlns:a16="http://schemas.microsoft.com/office/drawing/2014/main" val="1518128871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2043964334"/>
                    </a:ext>
                  </a:extLst>
                </a:gridCol>
                <a:gridCol w="1773382">
                  <a:extLst>
                    <a:ext uri="{9D8B030D-6E8A-4147-A177-3AD203B41FA5}">
                      <a16:colId xmlns:a16="http://schemas.microsoft.com/office/drawing/2014/main" val="4238365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Bicubic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133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253027</a:t>
                      </a:r>
                    </a:p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thước(pixe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s)</a:t>
                      </a:r>
                      <a:endParaRPr lang="en-US" sz="2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160×107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481×321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1280×720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8869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Dung lượng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34.7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290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9780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img070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thước(pixe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341×256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1024×769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1280×720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8167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Dung lượng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160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1.47 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1.02 MB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3079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butterfly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thước(pixe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 × 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256×256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1280×720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66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Dung lượng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16.9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 KB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101KB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5248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coastguard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thước(pixe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117×96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117×96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1280×720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446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Dung lượng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19.6KB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89.8 KB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489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9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ARCHIEVED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8BC7E2-03F1-4045-9056-E2381938B41B}"/>
              </a:ext>
            </a:extLst>
          </p:cNvPr>
          <p:cNvSpPr/>
          <p:nvPr/>
        </p:nvSpPr>
        <p:spPr>
          <a:xfrm>
            <a:off x="1442113" y="1013029"/>
            <a:ext cx="9358048" cy="735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Compare the results of running RCAN on Kaggle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F6395-65F1-4069-88ED-6AFDD70780C3}"/>
              </a:ext>
            </a:extLst>
          </p:cNvPr>
          <p:cNvSpPr txBox="1"/>
          <p:nvPr/>
        </p:nvSpPr>
        <p:spPr>
          <a:xfrm>
            <a:off x="537882" y="5688106"/>
            <a:ext cx="46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PSNR </a:t>
            </a:r>
            <a:r>
              <a:rPr lang="en-US" dirty="0" err="1"/>
              <a:t>của</a:t>
            </a:r>
            <a:r>
              <a:rPr lang="en-US" dirty="0"/>
              <a:t> 4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Cloud (Kaggle) </a:t>
            </a:r>
            <a:r>
              <a:rPr lang="en-US" dirty="0" err="1"/>
              <a:t>và</a:t>
            </a:r>
            <a:r>
              <a:rPr lang="en-US" dirty="0"/>
              <a:t> ZCU102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3263E-0939-4040-B85D-951FD90D556B}"/>
              </a:ext>
            </a:extLst>
          </p:cNvPr>
          <p:cNvSpPr txBox="1"/>
          <p:nvPr/>
        </p:nvSpPr>
        <p:spPr>
          <a:xfrm>
            <a:off x="6591296" y="5781108"/>
            <a:ext cx="469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SSIM </a:t>
            </a:r>
            <a:r>
              <a:rPr lang="en-US" dirty="0" err="1"/>
              <a:t>của</a:t>
            </a:r>
            <a:r>
              <a:rPr lang="en-US" dirty="0"/>
              <a:t> 4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Cloud (Kaggle) </a:t>
            </a:r>
            <a:r>
              <a:rPr lang="en-US" dirty="0" err="1"/>
              <a:t>và</a:t>
            </a:r>
            <a:r>
              <a:rPr lang="en-US" dirty="0"/>
              <a:t> ZCU102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76BB6B6-AB03-459B-AADF-BAE267A98A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7989969"/>
              </p:ext>
            </p:extLst>
          </p:nvPr>
        </p:nvGraphicFramePr>
        <p:xfrm>
          <a:off x="556125" y="2043952"/>
          <a:ext cx="5414370" cy="3644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022ED4-186B-4FFB-8694-C59023CCD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996165"/>
              </p:ext>
            </p:extLst>
          </p:nvPr>
        </p:nvGraphicFramePr>
        <p:xfrm>
          <a:off x="6221507" y="2043953"/>
          <a:ext cx="5414368" cy="3644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43942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80DC7-3340-4ABF-9F3C-6263D68E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49"/>
            <a:ext cx="1262824" cy="1010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F2DE2-24C5-45E1-8CAF-30F1BF639B13}"/>
              </a:ext>
            </a:extLst>
          </p:cNvPr>
          <p:cNvSpPr txBox="1"/>
          <p:nvPr/>
        </p:nvSpPr>
        <p:spPr>
          <a:xfrm>
            <a:off x="739587" y="2159360"/>
            <a:ext cx="102511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structure of the RCAN network and train the model on Kaggle.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1F897-61E2-4D74-B603-7EE1D909DD3C}"/>
              </a:ext>
            </a:extLst>
          </p:cNvPr>
          <p:cNvSpPr/>
          <p:nvPr/>
        </p:nvSpPr>
        <p:spPr>
          <a:xfrm>
            <a:off x="4277232" y="1138689"/>
            <a:ext cx="3637534" cy="7030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419F03-5693-4627-8189-805DB0F49B64}"/>
              </a:ext>
            </a:extLst>
          </p:cNvPr>
          <p:cNvSpPr txBox="1"/>
          <p:nvPr/>
        </p:nvSpPr>
        <p:spPr>
          <a:xfrm>
            <a:off x="739586" y="3212932"/>
            <a:ext cx="1025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structure of an SoC - ZCU102.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F5632-4667-40ED-B565-67E9C080504E}"/>
              </a:ext>
            </a:extLst>
          </p:cNvPr>
          <p:cNvSpPr txBox="1"/>
          <p:nvPr/>
        </p:nvSpPr>
        <p:spPr>
          <a:xfrm>
            <a:off x="739586" y="3900346"/>
            <a:ext cx="1025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 a Linux operating system for the ZCU102.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6B5FE6-6AEE-4D10-A9D3-7FC7B993A3EB}"/>
              </a:ext>
            </a:extLst>
          </p:cNvPr>
          <p:cNvSpPr txBox="1"/>
          <p:nvPr/>
        </p:nvSpPr>
        <p:spPr>
          <a:xfrm>
            <a:off x="739586" y="4620685"/>
            <a:ext cx="10251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the RCAN network running on the ZCU102. </a:t>
            </a:r>
          </a:p>
        </p:txBody>
      </p:sp>
    </p:spTree>
    <p:extLst>
      <p:ext uri="{BB962C8B-B14F-4D97-AF65-F5344CB8AC3E}">
        <p14:creationId xmlns:p14="http://schemas.microsoft.com/office/powerpoint/2010/main" val="361446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715DC-2E1D-40C3-968C-7AEF1D1F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3222" y="6482187"/>
            <a:ext cx="1049014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8C9F6-9186-4FA3-B0A7-67F3CEAB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2665" y="6427426"/>
            <a:ext cx="1516912" cy="365125"/>
          </a:xfrm>
        </p:spPr>
        <p:txBody>
          <a:bodyPr/>
          <a:lstStyle/>
          <a:p>
            <a:fld id="{7DBBB9C9-0283-42BE-8527-B81A418AF5CF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27C288-C631-46DC-940B-C96285968BCE}"/>
              </a:ext>
            </a:extLst>
          </p:cNvPr>
          <p:cNvCxnSpPr>
            <a:cxnSpLocks/>
          </p:cNvCxnSpPr>
          <p:nvPr/>
        </p:nvCxnSpPr>
        <p:spPr>
          <a:xfrm>
            <a:off x="542433" y="1014850"/>
            <a:ext cx="1069848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858C57-C1B6-44D0-8856-B6EDEA000687}"/>
              </a:ext>
            </a:extLst>
          </p:cNvPr>
          <p:cNvSpPr txBox="1"/>
          <p:nvPr/>
        </p:nvSpPr>
        <p:spPr>
          <a:xfrm>
            <a:off x="1335232" y="165430"/>
            <a:ext cx="9307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pic>
        <p:nvPicPr>
          <p:cNvPr id="8" name="Picture 4" descr="Time to get creative and experiment with your marketing! Check our website immortalanimation.com and let us do the work for you!    #immortalanimation #2Danimation #explainervideocompany #videoproductioncompany #creativity #businesshelp">
            <a:extLst>
              <a:ext uri="{FF2B5EF4-FFF2-40B4-BE49-F238E27FC236}">
                <a16:creationId xmlns:a16="http://schemas.microsoft.com/office/drawing/2014/main" id="{38C8A05D-9224-4EB1-A3EB-91561C769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1" b="89953" l="17908" r="79610">
                        <a14:foregroundMark x1="18262" y1="69858" x2="26950" y2="69858"/>
                        <a14:foregroundMark x1="26950" y1="78605" x2="28723" y2="77187"/>
                        <a14:foregroundMark x1="35461" y1="83452" x2="38830" y2="78605"/>
                        <a14:foregroundMark x1="47122" y1="80851" x2="47872" y2="80024"/>
                        <a14:foregroundMark x1="46586" y1="81442" x2="47122" y2="80851"/>
                        <a14:foregroundMark x1="45728" y1="82388" x2="46586" y2="81442"/>
                        <a14:foregroundMark x1="43262" y1="85106" x2="45728" y2="82388"/>
                        <a14:foregroundMark x1="50676" y1="80851" x2="50532" y2="78842"/>
                        <a14:foregroundMark x1="50887" y1="83806" x2="50676" y2="80851"/>
                        <a14:foregroundMark x1="60993" y1="84634" x2="59397" y2="80260"/>
                        <a14:foregroundMark x1="70922" y1="82270" x2="70035" y2="82033"/>
                        <a14:foregroundMark x1="68794" y1="80260" x2="65780" y2="76950"/>
                        <a14:foregroundMark x1="70390" y1="72577" x2="70390" y2="72577"/>
                        <a14:foregroundMark x1="70390" y1="72577" x2="78723" y2="77778"/>
                        <a14:foregroundMark x1="71454" y1="65603" x2="79610" y2="67258"/>
                        <a14:backgroundMark x1="46986" y1="82388" x2="46986" y2="82388"/>
                        <a14:backgroundMark x1="46277" y1="82388" x2="46277" y2="82388"/>
                        <a14:backgroundMark x1="47872" y1="80851" x2="47872" y2="80851"/>
                        <a14:backgroundMark x1="46277" y1="80851" x2="46277" y2="80851"/>
                        <a14:backgroundMark x1="45390" y1="81442" x2="45390" y2="81442"/>
                        <a14:backgroundMark x1="45390" y1="82388" x2="45390" y2="82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77" r="14546"/>
          <a:stretch/>
        </p:blipFill>
        <p:spPr bwMode="auto">
          <a:xfrm>
            <a:off x="-163231" y="187820"/>
            <a:ext cx="1092692" cy="229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27;p33">
            <a:extLst>
              <a:ext uri="{FF2B5EF4-FFF2-40B4-BE49-F238E27FC236}">
                <a16:creationId xmlns:a16="http://schemas.microsoft.com/office/drawing/2014/main" id="{34853768-3EFC-4C3C-9063-7D97EADE0C89}"/>
              </a:ext>
            </a:extLst>
          </p:cNvPr>
          <p:cNvSpPr/>
          <p:nvPr/>
        </p:nvSpPr>
        <p:spPr>
          <a:xfrm>
            <a:off x="598385" y="2024991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30;p33">
            <a:extLst>
              <a:ext uri="{FF2B5EF4-FFF2-40B4-BE49-F238E27FC236}">
                <a16:creationId xmlns:a16="http://schemas.microsoft.com/office/drawing/2014/main" id="{DFB57DDE-467D-493B-B449-7BE26EA94AC1}"/>
              </a:ext>
            </a:extLst>
          </p:cNvPr>
          <p:cNvSpPr/>
          <p:nvPr/>
        </p:nvSpPr>
        <p:spPr>
          <a:xfrm>
            <a:off x="598247" y="2024991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932;p33">
            <a:extLst>
              <a:ext uri="{FF2B5EF4-FFF2-40B4-BE49-F238E27FC236}">
                <a16:creationId xmlns:a16="http://schemas.microsoft.com/office/drawing/2014/main" id="{AE242D2F-6EAF-4E71-AA4F-ED14386D9ED4}"/>
              </a:ext>
            </a:extLst>
          </p:cNvPr>
          <p:cNvSpPr txBox="1">
            <a:spLocks/>
          </p:cNvSpPr>
          <p:nvPr/>
        </p:nvSpPr>
        <p:spPr>
          <a:xfrm>
            <a:off x="1970173" y="2228841"/>
            <a:ext cx="1912510" cy="71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2" name="Google Shape;933;p33">
            <a:extLst>
              <a:ext uri="{FF2B5EF4-FFF2-40B4-BE49-F238E27FC236}">
                <a16:creationId xmlns:a16="http://schemas.microsoft.com/office/drawing/2014/main" id="{44FB9A82-D9FA-47D3-A968-BD8165397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7729" y="2188341"/>
            <a:ext cx="893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927;p33">
            <a:extLst>
              <a:ext uri="{FF2B5EF4-FFF2-40B4-BE49-F238E27FC236}">
                <a16:creationId xmlns:a16="http://schemas.microsoft.com/office/drawing/2014/main" id="{B2BB7466-3027-4B47-985C-51660BC1B2E2}"/>
              </a:ext>
            </a:extLst>
          </p:cNvPr>
          <p:cNvSpPr/>
          <p:nvPr/>
        </p:nvSpPr>
        <p:spPr>
          <a:xfrm>
            <a:off x="4519885" y="2024991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30;p33">
            <a:extLst>
              <a:ext uri="{FF2B5EF4-FFF2-40B4-BE49-F238E27FC236}">
                <a16:creationId xmlns:a16="http://schemas.microsoft.com/office/drawing/2014/main" id="{52198877-A2EF-4130-8B7A-225BED4E40EC}"/>
              </a:ext>
            </a:extLst>
          </p:cNvPr>
          <p:cNvSpPr/>
          <p:nvPr/>
        </p:nvSpPr>
        <p:spPr>
          <a:xfrm>
            <a:off x="4519747" y="2024991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932;p33">
            <a:extLst>
              <a:ext uri="{FF2B5EF4-FFF2-40B4-BE49-F238E27FC236}">
                <a16:creationId xmlns:a16="http://schemas.microsoft.com/office/drawing/2014/main" id="{E82C2344-D7BD-47EF-9B17-F3A04A60A9F1}"/>
              </a:ext>
            </a:extLst>
          </p:cNvPr>
          <p:cNvSpPr txBox="1">
            <a:spLocks/>
          </p:cNvSpPr>
          <p:nvPr/>
        </p:nvSpPr>
        <p:spPr>
          <a:xfrm>
            <a:off x="5891673" y="2228841"/>
            <a:ext cx="1898442" cy="71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Solving</a:t>
            </a:r>
          </a:p>
        </p:txBody>
      </p:sp>
      <p:sp>
        <p:nvSpPr>
          <p:cNvPr id="41" name="Google Shape;933;p33">
            <a:extLst>
              <a:ext uri="{FF2B5EF4-FFF2-40B4-BE49-F238E27FC236}">
                <a16:creationId xmlns:a16="http://schemas.microsoft.com/office/drawing/2014/main" id="{22700A0B-B509-465B-90CC-F6E06B2F30A0}"/>
              </a:ext>
            </a:extLst>
          </p:cNvPr>
          <p:cNvSpPr txBox="1">
            <a:spLocks/>
          </p:cNvSpPr>
          <p:nvPr/>
        </p:nvSpPr>
        <p:spPr>
          <a:xfrm>
            <a:off x="4759229" y="2188341"/>
            <a:ext cx="893100" cy="5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44" name="Google Shape;927;p33">
            <a:extLst>
              <a:ext uri="{FF2B5EF4-FFF2-40B4-BE49-F238E27FC236}">
                <a16:creationId xmlns:a16="http://schemas.microsoft.com/office/drawing/2014/main" id="{8BEABD5C-66D8-49F0-A142-505180D02828}"/>
              </a:ext>
            </a:extLst>
          </p:cNvPr>
          <p:cNvSpPr/>
          <p:nvPr/>
        </p:nvSpPr>
        <p:spPr>
          <a:xfrm>
            <a:off x="8244867" y="2058070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930;p33">
            <a:extLst>
              <a:ext uri="{FF2B5EF4-FFF2-40B4-BE49-F238E27FC236}">
                <a16:creationId xmlns:a16="http://schemas.microsoft.com/office/drawing/2014/main" id="{DB53FB27-586F-4790-9525-C7D49887B940}"/>
              </a:ext>
            </a:extLst>
          </p:cNvPr>
          <p:cNvSpPr/>
          <p:nvPr/>
        </p:nvSpPr>
        <p:spPr>
          <a:xfrm>
            <a:off x="8244729" y="2058070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932;p33">
            <a:extLst>
              <a:ext uri="{FF2B5EF4-FFF2-40B4-BE49-F238E27FC236}">
                <a16:creationId xmlns:a16="http://schemas.microsoft.com/office/drawing/2014/main" id="{68214B9A-F495-4F33-8605-D7C88F41BBDC}"/>
              </a:ext>
            </a:extLst>
          </p:cNvPr>
          <p:cNvSpPr txBox="1">
            <a:spLocks/>
          </p:cNvSpPr>
          <p:nvPr/>
        </p:nvSpPr>
        <p:spPr>
          <a:xfrm>
            <a:off x="9616655" y="2261920"/>
            <a:ext cx="1898442" cy="71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</a:p>
        </p:txBody>
      </p:sp>
      <p:sp>
        <p:nvSpPr>
          <p:cNvPr id="47" name="Google Shape;933;p33">
            <a:extLst>
              <a:ext uri="{FF2B5EF4-FFF2-40B4-BE49-F238E27FC236}">
                <a16:creationId xmlns:a16="http://schemas.microsoft.com/office/drawing/2014/main" id="{E9AC6BDC-36F4-4A3C-9100-8AB7DE384AA7}"/>
              </a:ext>
            </a:extLst>
          </p:cNvPr>
          <p:cNvSpPr txBox="1">
            <a:spLocks/>
          </p:cNvSpPr>
          <p:nvPr/>
        </p:nvSpPr>
        <p:spPr>
          <a:xfrm>
            <a:off x="8484211" y="2221420"/>
            <a:ext cx="893100" cy="5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48" name="Google Shape;927;p33">
            <a:extLst>
              <a:ext uri="{FF2B5EF4-FFF2-40B4-BE49-F238E27FC236}">
                <a16:creationId xmlns:a16="http://schemas.microsoft.com/office/drawing/2014/main" id="{1F81D573-4419-42F7-BA73-571F6D709517}"/>
              </a:ext>
            </a:extLst>
          </p:cNvPr>
          <p:cNvSpPr/>
          <p:nvPr/>
        </p:nvSpPr>
        <p:spPr>
          <a:xfrm>
            <a:off x="2825146" y="4193129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930;p33">
            <a:extLst>
              <a:ext uri="{FF2B5EF4-FFF2-40B4-BE49-F238E27FC236}">
                <a16:creationId xmlns:a16="http://schemas.microsoft.com/office/drawing/2014/main" id="{C3CEA89E-C0A4-40A8-8E0A-6F1B1C41E3D9}"/>
              </a:ext>
            </a:extLst>
          </p:cNvPr>
          <p:cNvSpPr/>
          <p:nvPr/>
        </p:nvSpPr>
        <p:spPr>
          <a:xfrm>
            <a:off x="2825008" y="4193129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932;p33">
            <a:extLst>
              <a:ext uri="{FF2B5EF4-FFF2-40B4-BE49-F238E27FC236}">
                <a16:creationId xmlns:a16="http://schemas.microsoft.com/office/drawing/2014/main" id="{5FD30629-0D78-49DC-9A02-4EABF1D2A888}"/>
              </a:ext>
            </a:extLst>
          </p:cNvPr>
          <p:cNvSpPr txBox="1">
            <a:spLocks/>
          </p:cNvSpPr>
          <p:nvPr/>
        </p:nvSpPr>
        <p:spPr>
          <a:xfrm>
            <a:off x="4196933" y="4396979"/>
            <a:ext cx="2221393" cy="71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1" name="Google Shape;933;p33">
            <a:extLst>
              <a:ext uri="{FF2B5EF4-FFF2-40B4-BE49-F238E27FC236}">
                <a16:creationId xmlns:a16="http://schemas.microsoft.com/office/drawing/2014/main" id="{A0D7725D-6B7B-4888-A750-17B1EB91BAD6}"/>
              </a:ext>
            </a:extLst>
          </p:cNvPr>
          <p:cNvSpPr txBox="1">
            <a:spLocks/>
          </p:cNvSpPr>
          <p:nvPr/>
        </p:nvSpPr>
        <p:spPr>
          <a:xfrm>
            <a:off x="3064490" y="4356479"/>
            <a:ext cx="893100" cy="5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52" name="Google Shape;927;p33">
            <a:extLst>
              <a:ext uri="{FF2B5EF4-FFF2-40B4-BE49-F238E27FC236}">
                <a16:creationId xmlns:a16="http://schemas.microsoft.com/office/drawing/2014/main" id="{4C7508A0-88D7-49C4-9F8B-100AB5369F54}"/>
              </a:ext>
            </a:extLst>
          </p:cNvPr>
          <p:cNvSpPr/>
          <p:nvPr/>
        </p:nvSpPr>
        <p:spPr>
          <a:xfrm>
            <a:off x="6550128" y="4226208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930;p33">
            <a:extLst>
              <a:ext uri="{FF2B5EF4-FFF2-40B4-BE49-F238E27FC236}">
                <a16:creationId xmlns:a16="http://schemas.microsoft.com/office/drawing/2014/main" id="{2A6BF444-A631-468C-9400-16A47CBE91A7}"/>
              </a:ext>
            </a:extLst>
          </p:cNvPr>
          <p:cNvSpPr/>
          <p:nvPr/>
        </p:nvSpPr>
        <p:spPr>
          <a:xfrm>
            <a:off x="6549990" y="4226208"/>
            <a:ext cx="1240125" cy="920100"/>
          </a:xfrm>
          <a:custGeom>
            <a:avLst/>
            <a:gdLst/>
            <a:ahLst/>
            <a:cxnLst/>
            <a:rect l="l" t="t" r="r" b="b"/>
            <a:pathLst>
              <a:path w="49605" h="36804" extrusionOk="0">
                <a:moveTo>
                  <a:pt x="22760" y="1"/>
                </a:moveTo>
                <a:cubicBezTo>
                  <a:pt x="19446" y="1"/>
                  <a:pt x="16146" y="669"/>
                  <a:pt x="13081" y="2163"/>
                </a:cubicBezTo>
                <a:cubicBezTo>
                  <a:pt x="3835" y="6671"/>
                  <a:pt x="0" y="27036"/>
                  <a:pt x="14313" y="34235"/>
                </a:cubicBezTo>
                <a:cubicBezTo>
                  <a:pt x="17875" y="36026"/>
                  <a:pt x="21795" y="36803"/>
                  <a:pt x="25682" y="36803"/>
                </a:cubicBezTo>
                <a:cubicBezTo>
                  <a:pt x="37412" y="36803"/>
                  <a:pt x="48832" y="29726"/>
                  <a:pt x="49142" y="22118"/>
                </a:cubicBezTo>
                <a:cubicBezTo>
                  <a:pt x="49604" y="10770"/>
                  <a:pt x="36064" y="1"/>
                  <a:pt x="22760" y="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932;p33">
            <a:extLst>
              <a:ext uri="{FF2B5EF4-FFF2-40B4-BE49-F238E27FC236}">
                <a16:creationId xmlns:a16="http://schemas.microsoft.com/office/drawing/2014/main" id="{003B3F82-BD0E-402D-B5DE-87EC12B6B4B7}"/>
              </a:ext>
            </a:extLst>
          </p:cNvPr>
          <p:cNvSpPr txBox="1">
            <a:spLocks/>
          </p:cNvSpPr>
          <p:nvPr/>
        </p:nvSpPr>
        <p:spPr>
          <a:xfrm>
            <a:off x="7921916" y="4430058"/>
            <a:ext cx="1898442" cy="716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Future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Direction  </a:t>
            </a:r>
          </a:p>
        </p:txBody>
      </p:sp>
      <p:sp>
        <p:nvSpPr>
          <p:cNvPr id="55" name="Google Shape;933;p33">
            <a:extLst>
              <a:ext uri="{FF2B5EF4-FFF2-40B4-BE49-F238E27FC236}">
                <a16:creationId xmlns:a16="http://schemas.microsoft.com/office/drawing/2014/main" id="{CD633874-0ED0-49D7-BB0F-972C79107C57}"/>
              </a:ext>
            </a:extLst>
          </p:cNvPr>
          <p:cNvSpPr txBox="1">
            <a:spLocks/>
          </p:cNvSpPr>
          <p:nvPr/>
        </p:nvSpPr>
        <p:spPr>
          <a:xfrm>
            <a:off x="6789472" y="4389558"/>
            <a:ext cx="893100" cy="593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2756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38" grpId="0" animBg="1"/>
      <p:bldP spid="39" grpId="0" animBg="1"/>
      <p:bldP spid="40" grpId="0"/>
      <p:bldP spid="41" grpId="0"/>
      <p:bldP spid="44" grpId="0" animBg="1"/>
      <p:bldP spid="45" grpId="0" animBg="1"/>
      <p:bldP spid="46" grpId="0"/>
      <p:bldP spid="47" grpId="0"/>
      <p:bldP spid="48" grpId="0" animBg="1"/>
      <p:bldP spid="49" grpId="0" animBg="1"/>
      <p:bldP spid="50" grpId="0"/>
      <p:bldP spid="51" grpId="0"/>
      <p:bldP spid="52" grpId="0" animBg="1"/>
      <p:bldP spid="53" grpId="0" animBg="1"/>
      <p:bldP spid="54" grpId="0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CONCLUSION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80DC7-3340-4ABF-9F3C-6263D68E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49"/>
            <a:ext cx="1262824" cy="1010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F2DE2-24C5-45E1-8CAF-30F1BF639B13}"/>
              </a:ext>
            </a:extLst>
          </p:cNvPr>
          <p:cNvSpPr txBox="1"/>
          <p:nvPr/>
        </p:nvSpPr>
        <p:spPr>
          <a:xfrm>
            <a:off x="739587" y="2159360"/>
            <a:ext cx="1025114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Unable to directly set the output image size.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Super-resolution images from large-sized images (&gt;1MB) do not meet the desired requirements.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resources are limited.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1F897-61E2-4D74-B603-7EE1D909DD3C}"/>
              </a:ext>
            </a:extLst>
          </p:cNvPr>
          <p:cNvSpPr/>
          <p:nvPr/>
        </p:nvSpPr>
        <p:spPr>
          <a:xfrm>
            <a:off x="4277232" y="1138689"/>
            <a:ext cx="3637534" cy="7030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10806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FUTURE DIRECTION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80DC7-3340-4ABF-9F3C-6263D68E6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649"/>
            <a:ext cx="1262824" cy="1010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FF2DE2-24C5-45E1-8CAF-30F1BF639B13}"/>
              </a:ext>
            </a:extLst>
          </p:cNvPr>
          <p:cNvSpPr txBox="1"/>
          <p:nvPr/>
        </p:nvSpPr>
        <p:spPr>
          <a:xfrm>
            <a:off x="2514256" y="1713726"/>
            <a:ext cx="85987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Improve the performance of the model.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Resize images directly.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Running other models like GAN, VDSR on ZCU102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4172A-69B1-4BF0-81AE-4A7025CF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36028"/>
            <a:ext cx="9744635" cy="27855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  <a:p>
            <a:pPr marL="0" indent="0" algn="ctr">
              <a:buNone/>
            </a:pPr>
            <a:r>
              <a:rPr 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your listening!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9F40-9DF0-4AF0-98EB-EBEA615D7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E40CA1-1AD1-4972-A962-DFAF6B50E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5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4DBF6-0E09-43FB-BF78-DEC99BBA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177" y="6467233"/>
            <a:ext cx="422239" cy="365125"/>
          </a:xfrm>
        </p:spPr>
        <p:txBody>
          <a:bodyPr/>
          <a:lstStyle/>
          <a:p>
            <a:fld id="{7DBBB9C9-0283-42BE-8527-B81A418AF5CF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PROBLEM STATEMENT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0CF9C-6EC4-4EB2-A053-9C20C7B64D33}"/>
              </a:ext>
            </a:extLst>
          </p:cNvPr>
          <p:cNvSpPr txBox="1"/>
          <p:nvPr/>
        </p:nvSpPr>
        <p:spPr>
          <a:xfrm>
            <a:off x="816237" y="1149922"/>
            <a:ext cx="40027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HIGH RESOLUTION IMAGE</a:t>
            </a:r>
          </a:p>
          <a:p>
            <a:pPr algn="ctr"/>
            <a:endParaRPr lang="en-US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850C98-2BB7-4F4F-A0E3-CBF83CE16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" y="2266377"/>
            <a:ext cx="1771867" cy="1771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21143A-BAFA-476C-A613-9485FEAD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545" y="-194452"/>
            <a:ext cx="1392204" cy="1392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B3F252-8782-4E86-9090-BA91DA7014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7"/>
          <a:stretch/>
        </p:blipFill>
        <p:spPr>
          <a:xfrm>
            <a:off x="1102659" y="4473067"/>
            <a:ext cx="2453640" cy="16515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001933-FB74-41C3-8B1A-3A068A00E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90" y="2313070"/>
            <a:ext cx="2362489" cy="177186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7781A4-EC8C-4EE6-9646-C473D4794B1C}"/>
              </a:ext>
            </a:extLst>
          </p:cNvPr>
          <p:cNvCxnSpPr/>
          <p:nvPr/>
        </p:nvCxnSpPr>
        <p:spPr>
          <a:xfrm>
            <a:off x="4961965" y="1366496"/>
            <a:ext cx="0" cy="4866973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55DE8E-CBCC-4DE7-9C0A-1414BD09F394}"/>
              </a:ext>
            </a:extLst>
          </p:cNvPr>
          <p:cNvSpPr txBox="1"/>
          <p:nvPr/>
        </p:nvSpPr>
        <p:spPr>
          <a:xfrm>
            <a:off x="5105927" y="1026048"/>
            <a:ext cx="708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Methods to Enhance Image Resolution from Low Resolution (LR) to High Resolution (HR)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384AC44-22F0-497B-BA42-79E085584117}"/>
              </a:ext>
            </a:extLst>
          </p:cNvPr>
          <p:cNvGrpSpPr/>
          <p:nvPr/>
        </p:nvGrpSpPr>
        <p:grpSpPr>
          <a:xfrm>
            <a:off x="5482634" y="2077931"/>
            <a:ext cx="1959083" cy="2150540"/>
            <a:chOff x="5482634" y="2077931"/>
            <a:chExt cx="1959083" cy="21505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84C501B-C82F-4965-AC34-D6B09204F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150" y="2077931"/>
              <a:ext cx="1722052" cy="172205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AD88624-5E2C-420B-B10C-0BEA5039B101}"/>
                </a:ext>
              </a:extLst>
            </p:cNvPr>
            <p:cNvSpPr txBox="1"/>
            <p:nvPr/>
          </p:nvSpPr>
          <p:spPr>
            <a:xfrm>
              <a:off x="5482634" y="3751417"/>
              <a:ext cx="1959083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Interpolation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2F97EA-7C11-4F00-9DF6-B131B102B1CC}"/>
              </a:ext>
            </a:extLst>
          </p:cNvPr>
          <p:cNvGrpSpPr/>
          <p:nvPr/>
        </p:nvGrpSpPr>
        <p:grpSpPr>
          <a:xfrm>
            <a:off x="8855112" y="2073065"/>
            <a:ext cx="2601782" cy="2188582"/>
            <a:chOff x="8855112" y="2073065"/>
            <a:chExt cx="2601782" cy="218858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AA8815-6680-4416-98C6-2C63BF77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5112" y="2073065"/>
              <a:ext cx="2498687" cy="181057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118F5F-6D55-438D-BB08-540386D01F8E}"/>
                </a:ext>
              </a:extLst>
            </p:cNvPr>
            <p:cNvSpPr txBox="1"/>
            <p:nvPr/>
          </p:nvSpPr>
          <p:spPr>
            <a:xfrm>
              <a:off x="9056368" y="3799982"/>
              <a:ext cx="24005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Statistical Models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D2A42EF-9F33-41FD-97C7-1C610BBCF4EB}"/>
              </a:ext>
            </a:extLst>
          </p:cNvPr>
          <p:cNvGrpSpPr/>
          <p:nvPr/>
        </p:nvGrpSpPr>
        <p:grpSpPr>
          <a:xfrm>
            <a:off x="5376727" y="4384640"/>
            <a:ext cx="3347131" cy="2279093"/>
            <a:chOff x="5376727" y="4384640"/>
            <a:chExt cx="3347131" cy="22790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9712C1B-576E-492C-9190-9DBD43D87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727" y="4384640"/>
              <a:ext cx="3347131" cy="174002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8607A4-F2C5-4F05-963D-6F2EEDC1F3AB}"/>
                </a:ext>
              </a:extLst>
            </p:cNvPr>
            <p:cNvSpPr txBox="1"/>
            <p:nvPr/>
          </p:nvSpPr>
          <p:spPr>
            <a:xfrm>
              <a:off x="5850029" y="6202068"/>
              <a:ext cx="24005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Sobel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183D7E-6286-44D0-BD6F-9B344CEB0913}"/>
              </a:ext>
            </a:extLst>
          </p:cNvPr>
          <p:cNvGrpSpPr/>
          <p:nvPr/>
        </p:nvGrpSpPr>
        <p:grpSpPr>
          <a:xfrm>
            <a:off x="9138618" y="4263362"/>
            <a:ext cx="2636525" cy="2458113"/>
            <a:chOff x="9138618" y="4263362"/>
            <a:chExt cx="2636525" cy="245811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A08806-D7B4-4037-8374-F1887C118AD0}"/>
                </a:ext>
              </a:extLst>
            </p:cNvPr>
            <p:cNvSpPr txBox="1"/>
            <p:nvPr/>
          </p:nvSpPr>
          <p:spPr>
            <a:xfrm>
              <a:off x="9358248" y="6259810"/>
              <a:ext cx="240052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Deep Learning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F6F986B-1BCA-4E19-AE5A-7FE8FB4C3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618" y="4263362"/>
              <a:ext cx="2636525" cy="2066447"/>
            </a:xfrm>
            <a:prstGeom prst="rect">
              <a:avLst/>
            </a:prstGeom>
          </p:spPr>
        </p:pic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40003F6-76E7-46CF-8DCC-8A0E77901426}"/>
              </a:ext>
            </a:extLst>
          </p:cNvPr>
          <p:cNvSpPr/>
          <p:nvPr/>
        </p:nvSpPr>
        <p:spPr>
          <a:xfrm>
            <a:off x="4682605" y="3086297"/>
            <a:ext cx="1413394" cy="47326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8D0FBB9-DF77-42A8-A49B-0A28009B4351}"/>
              </a:ext>
            </a:extLst>
          </p:cNvPr>
          <p:cNvSpPr/>
          <p:nvPr/>
        </p:nvSpPr>
        <p:spPr>
          <a:xfrm>
            <a:off x="6403629" y="2462388"/>
            <a:ext cx="3606081" cy="160872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Residual Channel Attention Network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(RCAN)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447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0.56601 -0.3013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7" y="-1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3" grpId="0"/>
      <p:bldP spid="23" grpId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4DBF6-0E09-43FB-BF78-DEC99BBA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BB9C9-0283-42BE-8527-B81A418AF5CF}" type="slidenum">
              <a:rPr lang="en-US" smtClean="0"/>
              <a:t>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PROBLEM STATEMENT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651E82-A0FF-4031-9BC5-16D26502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064"/>
            <a:ext cx="2827339" cy="226187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78849B7-EE3F-4B3F-9B40-9006282B087B}"/>
              </a:ext>
            </a:extLst>
          </p:cNvPr>
          <p:cNvGrpSpPr/>
          <p:nvPr/>
        </p:nvGrpSpPr>
        <p:grpSpPr>
          <a:xfrm>
            <a:off x="3580440" y="2188448"/>
            <a:ext cx="7773040" cy="954107"/>
            <a:chOff x="3580759" y="1696021"/>
            <a:chExt cx="7773040" cy="954107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D824CF39-A5F2-4F7B-94CB-DEB60B66D319}"/>
                </a:ext>
              </a:extLst>
            </p:cNvPr>
            <p:cNvSpPr/>
            <p:nvPr/>
          </p:nvSpPr>
          <p:spPr>
            <a:xfrm rot="10800000">
              <a:off x="3580759" y="1696022"/>
              <a:ext cx="7620000" cy="895578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512AEE7-192E-4503-B2B8-CD40A7BA1E64}"/>
                </a:ext>
              </a:extLst>
            </p:cNvPr>
            <p:cNvSpPr txBox="1"/>
            <p:nvPr/>
          </p:nvSpPr>
          <p:spPr>
            <a:xfrm>
              <a:off x="3886200" y="1696021"/>
              <a:ext cx="746759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Training Residual Channel Attention 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(RCAN) on Kaggle.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A79698-6D90-441A-9C5A-D0CBB9AB6DE8}"/>
              </a:ext>
            </a:extLst>
          </p:cNvPr>
          <p:cNvGrpSpPr/>
          <p:nvPr/>
        </p:nvGrpSpPr>
        <p:grpSpPr>
          <a:xfrm>
            <a:off x="3580440" y="4112146"/>
            <a:ext cx="7773039" cy="895578"/>
            <a:chOff x="3580759" y="1696022"/>
            <a:chExt cx="7773039" cy="89557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D9CF141-A1AF-4463-9A43-CC84987DF805}"/>
                </a:ext>
              </a:extLst>
            </p:cNvPr>
            <p:cNvSpPr/>
            <p:nvPr/>
          </p:nvSpPr>
          <p:spPr>
            <a:xfrm rot="10800000">
              <a:off x="3580759" y="1696022"/>
              <a:ext cx="7620000" cy="895578"/>
            </a:xfrm>
            <a:prstGeom prst="homePlat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4123D-1C45-4A44-BA7D-82C3196A3F7A}"/>
                </a:ext>
              </a:extLst>
            </p:cNvPr>
            <p:cNvSpPr txBox="1"/>
            <p:nvPr/>
          </p:nvSpPr>
          <p:spPr>
            <a:xfrm>
              <a:off x="3886199" y="1846002"/>
              <a:ext cx="74675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Experiment with the RCAN model on ZCU102.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8294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C304D-FCCD-4A0C-9BF0-7601A58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81" y="2027482"/>
            <a:ext cx="2533376" cy="2662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DC7B8-D087-414F-8CC5-92872A011AF7}"/>
              </a:ext>
            </a:extLst>
          </p:cNvPr>
          <p:cNvSpPr txBox="1"/>
          <p:nvPr/>
        </p:nvSpPr>
        <p:spPr>
          <a:xfrm>
            <a:off x="2700618" y="1058791"/>
            <a:ext cx="703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SYSTEM SPECIFICATION DIAGRAM</a:t>
            </a:r>
          </a:p>
          <a:p>
            <a:pPr algn="ctr"/>
            <a:endParaRPr lang="en-US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9A99E3-E234-482B-AB35-E3F56F811DD3}"/>
              </a:ext>
            </a:extLst>
          </p:cNvPr>
          <p:cNvSpPr/>
          <p:nvPr/>
        </p:nvSpPr>
        <p:spPr>
          <a:xfrm>
            <a:off x="602883" y="1687059"/>
            <a:ext cx="2120153" cy="466928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14DC6-80D7-4F49-AA44-74B01504056C}"/>
              </a:ext>
            </a:extLst>
          </p:cNvPr>
          <p:cNvSpPr txBox="1"/>
          <p:nvPr/>
        </p:nvSpPr>
        <p:spPr>
          <a:xfrm>
            <a:off x="889167" y="1842168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39B6A-8420-4485-9A67-709986544A0B}"/>
              </a:ext>
            </a:extLst>
          </p:cNvPr>
          <p:cNvSpPr/>
          <p:nvPr/>
        </p:nvSpPr>
        <p:spPr>
          <a:xfrm>
            <a:off x="877448" y="2829031"/>
            <a:ext cx="1567178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DIV2K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0FF1C-6183-4C3A-9491-8F4590BD0949}"/>
              </a:ext>
            </a:extLst>
          </p:cNvPr>
          <p:cNvSpPr/>
          <p:nvPr/>
        </p:nvSpPr>
        <p:spPr>
          <a:xfrm>
            <a:off x="877667" y="4882602"/>
            <a:ext cx="1578677" cy="10673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57CE86-4AE0-455D-B3A2-FB670845F57C}"/>
              </a:ext>
            </a:extLst>
          </p:cNvPr>
          <p:cNvSpPr/>
          <p:nvPr/>
        </p:nvSpPr>
        <p:spPr>
          <a:xfrm>
            <a:off x="4634374" y="2779549"/>
            <a:ext cx="2120153" cy="12215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RCAN 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661913-BDFC-45FA-A9BE-E976F5285921}"/>
              </a:ext>
            </a:extLst>
          </p:cNvPr>
          <p:cNvSpPr/>
          <p:nvPr/>
        </p:nvSpPr>
        <p:spPr>
          <a:xfrm>
            <a:off x="2456344" y="3263895"/>
            <a:ext cx="1753089" cy="1651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3F49CD-A55C-4C70-BA02-3A5C74F9F9F6}"/>
              </a:ext>
            </a:extLst>
          </p:cNvPr>
          <p:cNvSpPr/>
          <p:nvPr/>
        </p:nvSpPr>
        <p:spPr>
          <a:xfrm>
            <a:off x="4221151" y="1969427"/>
            <a:ext cx="3024542" cy="266263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6F8409-D278-4430-858A-303268FD8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57" y="2052641"/>
            <a:ext cx="1418441" cy="643694"/>
          </a:xfrm>
          <a:prstGeom prst="rect">
            <a:avLst/>
          </a:prstGeom>
        </p:spPr>
      </p:pic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678EE43-D9DC-413E-8FB5-B37EBE3BF139}"/>
              </a:ext>
            </a:extLst>
          </p:cNvPr>
          <p:cNvSpPr/>
          <p:nvPr/>
        </p:nvSpPr>
        <p:spPr>
          <a:xfrm>
            <a:off x="2474342" y="4963196"/>
            <a:ext cx="7929116" cy="580269"/>
          </a:xfrm>
          <a:prstGeom prst="bent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D0C8F18-C9C0-443C-9258-5312A6C80858}"/>
              </a:ext>
            </a:extLst>
          </p:cNvPr>
          <p:cNvSpPr/>
          <p:nvPr/>
        </p:nvSpPr>
        <p:spPr>
          <a:xfrm>
            <a:off x="7257411" y="3244607"/>
            <a:ext cx="1531233" cy="18439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8CFA5A-FEFE-475B-90B3-535FEA8A0CE0}"/>
              </a:ext>
            </a:extLst>
          </p:cNvPr>
          <p:cNvSpPr/>
          <p:nvPr/>
        </p:nvSpPr>
        <p:spPr>
          <a:xfrm>
            <a:off x="4209230" y="1998867"/>
            <a:ext cx="7190637" cy="17126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to train RCAN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High Resolution: 2000x2000 pixels.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800 images for training.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 images for validation, and 100 images for the final test set.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Diversity: </a:t>
            </a:r>
            <a:r>
              <a:rPr lang="fr-FR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landscapes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portraits, </a:t>
            </a:r>
            <a:r>
              <a:rPr lang="fr-FR" sz="2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architecture, etc.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0AF60E-1916-4556-A680-AED4C89D7CBE}"/>
              </a:ext>
            </a:extLst>
          </p:cNvPr>
          <p:cNvSpPr/>
          <p:nvPr/>
        </p:nvSpPr>
        <p:spPr>
          <a:xfrm>
            <a:off x="4123696" y="4385875"/>
            <a:ext cx="4846133" cy="171268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 to test RCAN model on ZCU102.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There are 3 subsets of low-quality images.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There are 1 subsets of low-quality images.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316114-4B4C-4494-B6B5-D9BF3D2B9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7747" y="4980570"/>
            <a:ext cx="2924583" cy="65731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7F673-FA7A-4D63-86FE-606BC69BE308}"/>
              </a:ext>
            </a:extLst>
          </p:cNvPr>
          <p:cNvCxnSpPr>
            <a:stCxn id="6" idx="3"/>
            <a:endCxn id="37" idx="1"/>
          </p:cNvCxnSpPr>
          <p:nvPr/>
        </p:nvCxnSpPr>
        <p:spPr>
          <a:xfrm flipV="1">
            <a:off x="2444626" y="2855209"/>
            <a:ext cx="1764604" cy="50358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CAD90E-0872-4851-8F6C-4FA4156C07BD}"/>
              </a:ext>
            </a:extLst>
          </p:cNvPr>
          <p:cNvCxnSpPr>
            <a:cxnSpLocks/>
            <a:stCxn id="21" idx="3"/>
            <a:endCxn id="38" idx="1"/>
          </p:cNvCxnSpPr>
          <p:nvPr/>
        </p:nvCxnSpPr>
        <p:spPr>
          <a:xfrm flipV="1">
            <a:off x="2456344" y="5242217"/>
            <a:ext cx="1667352" cy="174038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9DF6D18-F9B0-47D2-A3AE-4535A819C82B}"/>
              </a:ext>
            </a:extLst>
          </p:cNvPr>
          <p:cNvSpPr/>
          <p:nvPr/>
        </p:nvSpPr>
        <p:spPr>
          <a:xfrm>
            <a:off x="8766226" y="1609645"/>
            <a:ext cx="3099502" cy="33709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61CFAD-EC81-4C4E-95E7-9EBFB1ED2C64}"/>
              </a:ext>
            </a:extLst>
          </p:cNvPr>
          <p:cNvSpPr txBox="1"/>
          <p:nvPr/>
        </p:nvSpPr>
        <p:spPr>
          <a:xfrm>
            <a:off x="9395279" y="1614954"/>
            <a:ext cx="2051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15508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7" grpId="0" animBg="1"/>
      <p:bldP spid="30" grpId="0" animBg="1"/>
      <p:bldP spid="31" grpId="0" animBg="1"/>
      <p:bldP spid="37" grpId="0" animBg="1"/>
      <p:bldP spid="38" grpId="0" animBg="1"/>
      <p:bldP spid="25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C304D-FCCD-4A0C-9BF0-7601A58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81" y="2027482"/>
            <a:ext cx="2533376" cy="2662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DC7B8-D087-414F-8CC5-92872A011AF7}"/>
              </a:ext>
            </a:extLst>
          </p:cNvPr>
          <p:cNvSpPr txBox="1"/>
          <p:nvPr/>
        </p:nvSpPr>
        <p:spPr>
          <a:xfrm>
            <a:off x="2700618" y="1058791"/>
            <a:ext cx="703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SYSTEM SPECIFICATION DIAGRAM</a:t>
            </a:r>
          </a:p>
          <a:p>
            <a:pPr algn="ctr"/>
            <a:endParaRPr lang="en-US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9A99E3-E234-482B-AB35-E3F56F811DD3}"/>
              </a:ext>
            </a:extLst>
          </p:cNvPr>
          <p:cNvSpPr/>
          <p:nvPr/>
        </p:nvSpPr>
        <p:spPr>
          <a:xfrm>
            <a:off x="602883" y="2027482"/>
            <a:ext cx="2120153" cy="388906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14DC6-80D7-4F49-AA44-74B01504056C}"/>
              </a:ext>
            </a:extLst>
          </p:cNvPr>
          <p:cNvSpPr txBox="1"/>
          <p:nvPr/>
        </p:nvSpPr>
        <p:spPr>
          <a:xfrm>
            <a:off x="889167" y="2067524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39B6A-8420-4485-9A67-709986544A0B}"/>
              </a:ext>
            </a:extLst>
          </p:cNvPr>
          <p:cNvSpPr/>
          <p:nvPr/>
        </p:nvSpPr>
        <p:spPr>
          <a:xfrm>
            <a:off x="889167" y="2855209"/>
            <a:ext cx="1567178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DIV2K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0FF1C-6183-4C3A-9491-8F4590BD0949}"/>
              </a:ext>
            </a:extLst>
          </p:cNvPr>
          <p:cNvSpPr/>
          <p:nvPr/>
        </p:nvSpPr>
        <p:spPr>
          <a:xfrm>
            <a:off x="877667" y="4385875"/>
            <a:ext cx="1578677" cy="10673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661913-BDFC-45FA-A9BE-E976F5285921}"/>
              </a:ext>
            </a:extLst>
          </p:cNvPr>
          <p:cNvSpPr/>
          <p:nvPr/>
        </p:nvSpPr>
        <p:spPr>
          <a:xfrm>
            <a:off x="2456344" y="3263895"/>
            <a:ext cx="1753089" cy="1651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B7D178-33BD-48B5-B41B-BCED91BE3DFB}"/>
              </a:ext>
            </a:extLst>
          </p:cNvPr>
          <p:cNvGrpSpPr/>
          <p:nvPr/>
        </p:nvGrpSpPr>
        <p:grpSpPr>
          <a:xfrm>
            <a:off x="4221151" y="1969427"/>
            <a:ext cx="3024542" cy="2662630"/>
            <a:chOff x="4221151" y="1969427"/>
            <a:chExt cx="3024542" cy="26626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E57CE86-4AE0-455D-B3A2-FB670845F57C}"/>
                </a:ext>
              </a:extLst>
            </p:cNvPr>
            <p:cNvSpPr/>
            <p:nvPr/>
          </p:nvSpPr>
          <p:spPr>
            <a:xfrm>
              <a:off x="4634374" y="2779549"/>
              <a:ext cx="2120153" cy="12215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RCAN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F3F49CD-A55C-4C70-BA02-3A5C74F9F9F6}"/>
                </a:ext>
              </a:extLst>
            </p:cNvPr>
            <p:cNvSpPr/>
            <p:nvPr/>
          </p:nvSpPr>
          <p:spPr>
            <a:xfrm>
              <a:off x="4221151" y="1969427"/>
              <a:ext cx="3024542" cy="26626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E6F8409-D278-4430-858A-303268FD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357" y="2052641"/>
              <a:ext cx="1418441" cy="643694"/>
            </a:xfrm>
            <a:prstGeom prst="rect">
              <a:avLst/>
            </a:prstGeom>
          </p:spPr>
        </p:pic>
      </p:grp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678EE43-D9DC-413E-8FB5-B37EBE3BF139}"/>
              </a:ext>
            </a:extLst>
          </p:cNvPr>
          <p:cNvSpPr/>
          <p:nvPr/>
        </p:nvSpPr>
        <p:spPr>
          <a:xfrm>
            <a:off x="2456344" y="4600871"/>
            <a:ext cx="7964913" cy="580269"/>
          </a:xfrm>
          <a:prstGeom prst="bent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D0C8F18-C9C0-443C-9258-5312A6C80858}"/>
              </a:ext>
            </a:extLst>
          </p:cNvPr>
          <p:cNvSpPr/>
          <p:nvPr/>
        </p:nvSpPr>
        <p:spPr>
          <a:xfrm>
            <a:off x="7257411" y="3244607"/>
            <a:ext cx="1741370" cy="2029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11.png">
            <a:extLst>
              <a:ext uri="{FF2B5EF4-FFF2-40B4-BE49-F238E27FC236}">
                <a16:creationId xmlns:a16="http://schemas.microsoft.com/office/drawing/2014/main" id="{C03EEF96-EAA2-44C5-8566-FB5EFB1FC8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539030" y="1675323"/>
            <a:ext cx="8627135" cy="2851899"/>
          </a:xfrm>
          <a:prstGeom prst="rect">
            <a:avLst/>
          </a:prstGeom>
          <a:ln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9E4DD4-38E7-43CB-B885-411B01643AB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48" y="4984216"/>
            <a:ext cx="5159309" cy="1241686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21C73F12-3504-4F0B-B086-3F8F2DCCF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79469"/>
              </p:ext>
            </p:extLst>
          </p:nvPr>
        </p:nvGraphicFramePr>
        <p:xfrm>
          <a:off x="434825" y="4453133"/>
          <a:ext cx="406647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3238">
                  <a:extLst>
                    <a:ext uri="{9D8B030D-6E8A-4147-A177-3AD203B41FA5}">
                      <a16:colId xmlns:a16="http://schemas.microsoft.com/office/drawing/2014/main" val="75664457"/>
                    </a:ext>
                  </a:extLst>
                </a:gridCol>
                <a:gridCol w="2033238">
                  <a:extLst>
                    <a:ext uri="{9D8B030D-6E8A-4147-A177-3AD203B41FA5}">
                      <a16:colId xmlns:a16="http://schemas.microsoft.com/office/drawing/2014/main" val="1295708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indent="248285" algn="ctr">
                        <a:lnSpc>
                          <a:spcPct val="150000"/>
                        </a:lnSpc>
                        <a:spcAft>
                          <a:spcPts val="600"/>
                        </a:spcAft>
                        <a:tabLst>
                          <a:tab pos="533400" algn="l"/>
                          <a:tab pos="5613400" algn="r"/>
                        </a:tabLs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3e-4 (0.03)</a:t>
                      </a:r>
                    </a:p>
                  </a:txBody>
                  <a:tcPr marL="114300" marR="1143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990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0.9 , 0.999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1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Step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748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607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NUM_EPOCHS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03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Cuda</a:t>
                      </a:r>
                      <a:endParaRPr lang="en-US" sz="15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596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83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0.33177 -0.051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-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21" grpId="0" animBg="1"/>
      <p:bldP spid="24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C304D-FCCD-4A0C-9BF0-7601A58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81" y="2027482"/>
            <a:ext cx="2533376" cy="2662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EDC7B8-D087-414F-8CC5-92872A011AF7}"/>
              </a:ext>
            </a:extLst>
          </p:cNvPr>
          <p:cNvSpPr txBox="1"/>
          <p:nvPr/>
        </p:nvSpPr>
        <p:spPr>
          <a:xfrm>
            <a:off x="2700618" y="1058791"/>
            <a:ext cx="703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SYSTEM SPECIFICATION DIAGRAM</a:t>
            </a:r>
          </a:p>
          <a:p>
            <a:pPr algn="ctr"/>
            <a:endParaRPr lang="en-US" sz="28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9A99E3-E234-482B-AB35-E3F56F811DD3}"/>
              </a:ext>
            </a:extLst>
          </p:cNvPr>
          <p:cNvSpPr/>
          <p:nvPr/>
        </p:nvSpPr>
        <p:spPr>
          <a:xfrm>
            <a:off x="602883" y="2027482"/>
            <a:ext cx="2120153" cy="388906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14DC6-80D7-4F49-AA44-74B01504056C}"/>
              </a:ext>
            </a:extLst>
          </p:cNvPr>
          <p:cNvSpPr txBox="1"/>
          <p:nvPr/>
        </p:nvSpPr>
        <p:spPr>
          <a:xfrm>
            <a:off x="889167" y="2067524"/>
            <a:ext cx="175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39B6A-8420-4485-9A67-709986544A0B}"/>
              </a:ext>
            </a:extLst>
          </p:cNvPr>
          <p:cNvSpPr/>
          <p:nvPr/>
        </p:nvSpPr>
        <p:spPr>
          <a:xfrm>
            <a:off x="889167" y="2855209"/>
            <a:ext cx="1567178" cy="10595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DIV2K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0FF1C-6183-4C3A-9491-8F4590BD0949}"/>
              </a:ext>
            </a:extLst>
          </p:cNvPr>
          <p:cNvSpPr/>
          <p:nvPr/>
        </p:nvSpPr>
        <p:spPr>
          <a:xfrm>
            <a:off x="877667" y="4385875"/>
            <a:ext cx="1578677" cy="10673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Benchmark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661913-BDFC-45FA-A9BE-E976F5285921}"/>
              </a:ext>
            </a:extLst>
          </p:cNvPr>
          <p:cNvSpPr/>
          <p:nvPr/>
        </p:nvSpPr>
        <p:spPr>
          <a:xfrm>
            <a:off x="2456344" y="3263895"/>
            <a:ext cx="1753089" cy="16510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B7D178-33BD-48B5-B41B-BCED91BE3DFB}"/>
              </a:ext>
            </a:extLst>
          </p:cNvPr>
          <p:cNvGrpSpPr/>
          <p:nvPr/>
        </p:nvGrpSpPr>
        <p:grpSpPr>
          <a:xfrm>
            <a:off x="4221151" y="1969427"/>
            <a:ext cx="3024542" cy="2662630"/>
            <a:chOff x="4221151" y="1969427"/>
            <a:chExt cx="3024542" cy="266263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E57CE86-4AE0-455D-B3A2-FB670845F57C}"/>
                </a:ext>
              </a:extLst>
            </p:cNvPr>
            <p:cNvSpPr/>
            <p:nvPr/>
          </p:nvSpPr>
          <p:spPr>
            <a:xfrm>
              <a:off x="4634374" y="2779549"/>
              <a:ext cx="2120153" cy="122152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RCAN 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F3F49CD-A55C-4C70-BA02-3A5C74F9F9F6}"/>
                </a:ext>
              </a:extLst>
            </p:cNvPr>
            <p:cNvSpPr/>
            <p:nvPr/>
          </p:nvSpPr>
          <p:spPr>
            <a:xfrm>
              <a:off x="4221151" y="1969427"/>
              <a:ext cx="3024542" cy="2662630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E6F8409-D278-4430-858A-303268FD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357" y="2052641"/>
              <a:ext cx="1418441" cy="643694"/>
            </a:xfrm>
            <a:prstGeom prst="rect">
              <a:avLst/>
            </a:prstGeom>
          </p:spPr>
        </p:pic>
      </p:grp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6678EE43-D9DC-413E-8FB5-B37EBE3BF139}"/>
              </a:ext>
            </a:extLst>
          </p:cNvPr>
          <p:cNvSpPr/>
          <p:nvPr/>
        </p:nvSpPr>
        <p:spPr>
          <a:xfrm>
            <a:off x="2456344" y="4600871"/>
            <a:ext cx="7964913" cy="580269"/>
          </a:xfrm>
          <a:prstGeom prst="bentUp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D0C8F18-C9C0-443C-9258-5312A6C80858}"/>
              </a:ext>
            </a:extLst>
          </p:cNvPr>
          <p:cNvSpPr/>
          <p:nvPr/>
        </p:nvSpPr>
        <p:spPr>
          <a:xfrm>
            <a:off x="7257411" y="3244607"/>
            <a:ext cx="1741370" cy="202957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842EC3-702E-4173-B46B-43AB9457479D}"/>
              </a:ext>
            </a:extLst>
          </p:cNvPr>
          <p:cNvSpPr/>
          <p:nvPr/>
        </p:nvSpPr>
        <p:spPr>
          <a:xfrm>
            <a:off x="4391213" y="1685671"/>
            <a:ext cx="2633532" cy="1221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Hardware Platform use IP Cores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41309F5-967C-4A5E-A673-8B8263408DD8}"/>
              </a:ext>
            </a:extLst>
          </p:cNvPr>
          <p:cNvSpPr/>
          <p:nvPr/>
        </p:nvSpPr>
        <p:spPr>
          <a:xfrm>
            <a:off x="7801483" y="1844467"/>
            <a:ext cx="533583" cy="80095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3BC7EE-5BAD-4292-8377-9E64C5D39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887" y="1685671"/>
            <a:ext cx="2633533" cy="8577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FACC4E1-FF3E-43F2-A6C0-A67D03E63C54}"/>
              </a:ext>
            </a:extLst>
          </p:cNvPr>
          <p:cNvCxnSpPr>
            <a:cxnSpLocks/>
          </p:cNvCxnSpPr>
          <p:nvPr/>
        </p:nvCxnSpPr>
        <p:spPr>
          <a:xfrm>
            <a:off x="4634374" y="3300742"/>
            <a:ext cx="6719426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9132323-B144-4505-BAF7-B4E12BEEB7F3}"/>
              </a:ext>
            </a:extLst>
          </p:cNvPr>
          <p:cNvSpPr/>
          <p:nvPr/>
        </p:nvSpPr>
        <p:spPr>
          <a:xfrm>
            <a:off x="4481717" y="3584982"/>
            <a:ext cx="2633532" cy="1221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 kernel Linux for ZCU102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82B5AD2D-F7E6-4313-89A9-47FF0F5951D8}"/>
              </a:ext>
            </a:extLst>
          </p:cNvPr>
          <p:cNvSpPr/>
          <p:nvPr/>
        </p:nvSpPr>
        <p:spPr>
          <a:xfrm>
            <a:off x="7748968" y="3795266"/>
            <a:ext cx="533583" cy="80095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9151FCB-50AB-495B-91C2-F1A0567DC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05" t="28270" r="2730" b="28270"/>
          <a:stretch/>
        </p:blipFill>
        <p:spPr>
          <a:xfrm>
            <a:off x="8546241" y="3584982"/>
            <a:ext cx="3478517" cy="116549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B97E21-7311-48F8-A68A-10D0207198F3}"/>
              </a:ext>
            </a:extLst>
          </p:cNvPr>
          <p:cNvCxnSpPr>
            <a:cxnSpLocks/>
          </p:cNvCxnSpPr>
          <p:nvPr/>
        </p:nvCxnSpPr>
        <p:spPr>
          <a:xfrm>
            <a:off x="4634374" y="5267565"/>
            <a:ext cx="6719426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B32C6F9-9A15-4363-9D65-2B5DD42E4891}"/>
              </a:ext>
            </a:extLst>
          </p:cNvPr>
          <p:cNvSpPr/>
          <p:nvPr/>
        </p:nvSpPr>
        <p:spPr>
          <a:xfrm>
            <a:off x="4481717" y="5484293"/>
            <a:ext cx="2633532" cy="1221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Deploy RCAN onto ZCU102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CAAE9DA6-00F8-4C7C-A260-A77211A9395C}"/>
              </a:ext>
            </a:extLst>
          </p:cNvPr>
          <p:cNvSpPr/>
          <p:nvPr/>
        </p:nvSpPr>
        <p:spPr>
          <a:xfrm>
            <a:off x="7748968" y="5694577"/>
            <a:ext cx="533583" cy="80095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A0AD865-B76D-4BA2-89FF-08365E91D5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 t="26897" r="8125" b="32315"/>
          <a:stretch/>
        </p:blipFill>
        <p:spPr>
          <a:xfrm>
            <a:off x="8578230" y="5484293"/>
            <a:ext cx="2990190" cy="10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6763 0.10209 " pathEditMode="relative" rAng="0" ptsTypes="AA">
                                      <p:cBhvr>
                                        <p:cTn id="22" dur="1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15" y="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22122 -0.10278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68" y="-513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-0.19193 -0.1210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-606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19739 -0.1148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/>
      <p:bldP spid="6" grpId="0" animBg="1"/>
      <p:bldP spid="21" grpId="0" animBg="1"/>
      <p:bldP spid="24" grpId="0" animBg="1"/>
      <p:bldP spid="30" grpId="0" animBg="1"/>
      <p:bldP spid="31" grpId="0" animBg="1"/>
      <p:bldP spid="13" grpId="0" animBg="1"/>
      <p:bldP spid="13" grpId="1" animBg="1"/>
      <p:bldP spid="14" grpId="0" animBg="1"/>
      <p:bldP spid="14" grpId="1" animBg="1"/>
      <p:bldP spid="33" grpId="0" animBg="1"/>
      <p:bldP spid="33" grpId="1" animBg="1"/>
      <p:bldP spid="36" grpId="0" animBg="1"/>
      <p:bldP spid="36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842EC3-702E-4173-B46B-43AB9457479D}"/>
              </a:ext>
            </a:extLst>
          </p:cNvPr>
          <p:cNvSpPr/>
          <p:nvPr/>
        </p:nvSpPr>
        <p:spPr>
          <a:xfrm>
            <a:off x="2286367" y="998881"/>
            <a:ext cx="2633532" cy="122152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Design Hardware Platform use IP Cores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141309F5-967C-4A5E-A673-8B8263408DD8}"/>
              </a:ext>
            </a:extLst>
          </p:cNvPr>
          <p:cNvSpPr/>
          <p:nvPr/>
        </p:nvSpPr>
        <p:spPr>
          <a:xfrm>
            <a:off x="5696637" y="1157677"/>
            <a:ext cx="533583" cy="80095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3BC7EE-5BAD-4292-8377-9E64C5D39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41" y="998881"/>
            <a:ext cx="2633533" cy="8577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E6369B-BE53-4167-AD55-D739F2E6B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8" y="2445566"/>
            <a:ext cx="3946226" cy="39107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BB4E6F-3AF6-456A-9CEF-0D04F7E981B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91130"/>
            <a:ext cx="2466186" cy="198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A09C32-A21D-4565-9E2B-6AC2A7783B3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132644" y="2070325"/>
            <a:ext cx="2633533" cy="215599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0FDED07-3C4A-4154-8974-CDA45C18F05B}"/>
              </a:ext>
            </a:extLst>
          </p:cNvPr>
          <p:cNvPicPr/>
          <p:nvPr/>
        </p:nvPicPr>
        <p:blipFill rotWithShape="1">
          <a:blip r:embed="rId7"/>
          <a:srcRect l="14976" t="28758" r="62012" b="40649"/>
          <a:stretch/>
        </p:blipFill>
        <p:spPr>
          <a:xfrm>
            <a:off x="6540079" y="4611828"/>
            <a:ext cx="1578026" cy="158996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6858B2D-F471-4766-B66A-A342D1353622}"/>
              </a:ext>
            </a:extLst>
          </p:cNvPr>
          <p:cNvPicPr/>
          <p:nvPr/>
        </p:nvPicPr>
        <p:blipFill rotWithShape="1">
          <a:blip r:embed="rId7"/>
          <a:srcRect l="6298" t="61356" r="54466" b="8051"/>
          <a:stretch/>
        </p:blipFill>
        <p:spPr>
          <a:xfrm>
            <a:off x="8883613" y="4611828"/>
            <a:ext cx="2596349" cy="1589962"/>
          </a:xfrm>
          <a:prstGeom prst="rect">
            <a:avLst/>
          </a:prstGeom>
        </p:spPr>
      </p:pic>
      <p:graphicFrame>
        <p:nvGraphicFramePr>
          <p:cNvPr id="45" name="Table 5">
            <a:extLst>
              <a:ext uri="{FF2B5EF4-FFF2-40B4-BE49-F238E27FC236}">
                <a16:creationId xmlns:a16="http://schemas.microsoft.com/office/drawing/2014/main" id="{80FBCC9E-CBD5-4B3D-B2F3-84254C241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54344"/>
              </p:ext>
            </p:extLst>
          </p:nvPr>
        </p:nvGraphicFramePr>
        <p:xfrm>
          <a:off x="5773735" y="2140125"/>
          <a:ext cx="55769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725">
                  <a:extLst>
                    <a:ext uri="{9D8B030D-6E8A-4147-A177-3AD203B41FA5}">
                      <a16:colId xmlns:a16="http://schemas.microsoft.com/office/drawing/2014/main" val="1666944470"/>
                    </a:ext>
                  </a:extLst>
                </a:gridCol>
                <a:gridCol w="2230175">
                  <a:extLst>
                    <a:ext uri="{9D8B030D-6E8A-4147-A177-3AD203B41FA5}">
                      <a16:colId xmlns:a16="http://schemas.microsoft.com/office/drawing/2014/main" val="2803843919"/>
                    </a:ext>
                  </a:extLst>
                </a:gridCol>
              </a:tblGrid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DPU 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313372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 of DPU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B4096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886940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Ram Usage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97801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Alu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ReLU6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816774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SMF cores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607392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 Protocol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AXI4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57336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clk_dsp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 MHz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580767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clk_dpu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325MHz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59616"/>
                  </a:ext>
                </a:extLst>
              </a:tr>
              <a:tr h="359332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Duty Cycle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03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41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C5CFC-BD0A-438F-B490-83B64BC4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823" y="6356350"/>
            <a:ext cx="2743200" cy="365125"/>
          </a:xfrm>
        </p:spPr>
        <p:txBody>
          <a:bodyPr/>
          <a:lstStyle/>
          <a:p>
            <a:fld id="{45CCB8C1-04CA-4557-A214-E110498B229F}" type="datetime1">
              <a:rPr lang="en-US" smtClean="0"/>
              <a:t>6/30/2024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930AEE-C37C-4DD9-BF16-2BDE4B4D0174}"/>
              </a:ext>
            </a:extLst>
          </p:cNvPr>
          <p:cNvCxnSpPr>
            <a:cxnSpLocks/>
          </p:cNvCxnSpPr>
          <p:nvPr/>
        </p:nvCxnSpPr>
        <p:spPr>
          <a:xfrm>
            <a:off x="1102659" y="874173"/>
            <a:ext cx="10251141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953C67-04AC-4C59-AE74-9B211580F031}"/>
              </a:ext>
            </a:extLst>
          </p:cNvPr>
          <p:cNvSpPr txBox="1"/>
          <p:nvPr/>
        </p:nvSpPr>
        <p:spPr>
          <a:xfrm>
            <a:off x="1442113" y="181473"/>
            <a:ext cx="9307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SOLVING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A2C806AC-C4B6-4A2F-942C-A56D0332DE8E}"/>
              </a:ext>
            </a:extLst>
          </p:cNvPr>
          <p:cNvSpPr txBox="1">
            <a:spLocks/>
          </p:cNvSpPr>
          <p:nvPr/>
        </p:nvSpPr>
        <p:spPr>
          <a:xfrm>
            <a:off x="11370663" y="6356350"/>
            <a:ext cx="395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BBB9C9-0283-42BE-8527-B81A418AF5C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CA58-D595-4032-8772-88F627AF9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9"/>
          <a:stretch/>
        </p:blipFill>
        <p:spPr>
          <a:xfrm>
            <a:off x="0" y="0"/>
            <a:ext cx="1137931" cy="120660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0C304D-FCCD-4A0C-9BF0-7601A58D6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9" y="2604935"/>
            <a:ext cx="2533376" cy="266263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941495-AEDD-4CFF-8AC0-D8CAB6DC901A}"/>
              </a:ext>
            </a:extLst>
          </p:cNvPr>
          <p:cNvGrpSpPr/>
          <p:nvPr/>
        </p:nvGrpSpPr>
        <p:grpSpPr>
          <a:xfrm>
            <a:off x="4481717" y="5267565"/>
            <a:ext cx="7086703" cy="1438253"/>
            <a:chOff x="4481717" y="5267565"/>
            <a:chExt cx="7086703" cy="143825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2B97E21-7311-48F8-A68A-10D0207198F3}"/>
                </a:ext>
              </a:extLst>
            </p:cNvPr>
            <p:cNvCxnSpPr>
              <a:cxnSpLocks/>
            </p:cNvCxnSpPr>
            <p:nvPr/>
          </p:nvCxnSpPr>
          <p:spPr>
            <a:xfrm>
              <a:off x="4634374" y="5267565"/>
              <a:ext cx="6719426" cy="0"/>
            </a:xfrm>
            <a:prstGeom prst="line">
              <a:avLst/>
            </a:prstGeom>
            <a:ln w="19050"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7D95496-9EE3-42A0-8571-6F24499573C1}"/>
                </a:ext>
              </a:extLst>
            </p:cNvPr>
            <p:cNvGrpSpPr/>
            <p:nvPr/>
          </p:nvGrpSpPr>
          <p:grpSpPr>
            <a:xfrm>
              <a:off x="4481717" y="5484293"/>
              <a:ext cx="7086703" cy="1221525"/>
              <a:chOff x="4481717" y="5484293"/>
              <a:chExt cx="7086703" cy="1221525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7B32C6F9-9A15-4363-9D65-2B5DD42E4891}"/>
                  </a:ext>
                </a:extLst>
              </p:cNvPr>
              <p:cNvSpPr/>
              <p:nvPr/>
            </p:nvSpPr>
            <p:spPr>
              <a:xfrm>
                <a:off x="4481717" y="5484293"/>
                <a:ext cx="2633532" cy="122152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Deploy RCAN onto ZCU102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Arrow: Chevron 39">
                <a:extLst>
                  <a:ext uri="{FF2B5EF4-FFF2-40B4-BE49-F238E27FC236}">
                    <a16:creationId xmlns:a16="http://schemas.microsoft.com/office/drawing/2014/main" id="{CAAE9DA6-00F8-4C7C-A260-A77211A9395C}"/>
                  </a:ext>
                </a:extLst>
              </p:cNvPr>
              <p:cNvSpPr/>
              <p:nvPr/>
            </p:nvSpPr>
            <p:spPr>
              <a:xfrm>
                <a:off x="7748968" y="5694577"/>
                <a:ext cx="533583" cy="800955"/>
              </a:xfrm>
              <a:prstGeom prst="chevr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A0AD865-B76D-4BA2-89FF-08365E91D5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19" t="26897" r="8125" b="32315"/>
              <a:stretch/>
            </p:blipFill>
            <p:spPr>
              <a:xfrm>
                <a:off x="8578230" y="5484293"/>
                <a:ext cx="2990190" cy="1001881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651D3F-7121-4FFC-9C16-03CEFD682556}"/>
              </a:ext>
            </a:extLst>
          </p:cNvPr>
          <p:cNvGrpSpPr/>
          <p:nvPr/>
        </p:nvGrpSpPr>
        <p:grpSpPr>
          <a:xfrm>
            <a:off x="2286367" y="998881"/>
            <a:ext cx="7238207" cy="1221525"/>
            <a:chOff x="2286367" y="998881"/>
            <a:chExt cx="7238207" cy="122152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B6E4CE9-016A-431A-B3FE-701FAB7B7247}"/>
                </a:ext>
              </a:extLst>
            </p:cNvPr>
            <p:cNvSpPr/>
            <p:nvPr/>
          </p:nvSpPr>
          <p:spPr>
            <a:xfrm>
              <a:off x="2286367" y="998881"/>
              <a:ext cx="2633532" cy="12215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 Hardware Platform use IP Cores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0F6FA4B7-7CDC-4CA9-90C2-363BCDB0910C}"/>
                </a:ext>
              </a:extLst>
            </p:cNvPr>
            <p:cNvSpPr/>
            <p:nvPr/>
          </p:nvSpPr>
          <p:spPr>
            <a:xfrm>
              <a:off x="5696637" y="1157677"/>
              <a:ext cx="533583" cy="80095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C2BF1C2-68D2-4776-9FB7-E4787350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1041" y="998881"/>
              <a:ext cx="2633533" cy="85774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D4AA1-DC17-49AB-83C1-1E87DD6717A1}"/>
              </a:ext>
            </a:extLst>
          </p:cNvPr>
          <p:cNvGrpSpPr/>
          <p:nvPr/>
        </p:nvGrpSpPr>
        <p:grpSpPr>
          <a:xfrm>
            <a:off x="4481717" y="3584982"/>
            <a:ext cx="7543041" cy="1221525"/>
            <a:chOff x="4481717" y="3584982"/>
            <a:chExt cx="7543041" cy="122152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9132323-B144-4505-BAF7-B4E12BEEB7F3}"/>
                </a:ext>
              </a:extLst>
            </p:cNvPr>
            <p:cNvSpPr/>
            <p:nvPr/>
          </p:nvSpPr>
          <p:spPr>
            <a:xfrm>
              <a:off x="4481717" y="3584982"/>
              <a:ext cx="2633532" cy="122152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 kernel Linux for ZCU102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82B5AD2D-F7E6-4313-89A9-47FF0F5951D8}"/>
                </a:ext>
              </a:extLst>
            </p:cNvPr>
            <p:cNvSpPr/>
            <p:nvPr/>
          </p:nvSpPr>
          <p:spPr>
            <a:xfrm>
              <a:off x="7748968" y="3795266"/>
              <a:ext cx="533583" cy="800955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9151FCB-50AB-495B-91C2-F1A0567DC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05" t="28270" r="2730" b="28270"/>
            <a:stretch/>
          </p:blipFill>
          <p:spPr>
            <a:xfrm>
              <a:off x="8546241" y="3584982"/>
              <a:ext cx="3478517" cy="1165498"/>
            </a:xfrm>
            <a:prstGeom prst="rect">
              <a:avLst/>
            </a:prstGeom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1FA740-67DC-4723-9878-DC089A63AF38}"/>
              </a:ext>
            </a:extLst>
          </p:cNvPr>
          <p:cNvCxnSpPr>
            <a:cxnSpLocks/>
          </p:cNvCxnSpPr>
          <p:nvPr/>
        </p:nvCxnSpPr>
        <p:spPr>
          <a:xfrm>
            <a:off x="4655834" y="3159844"/>
            <a:ext cx="6719426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612B3EA-ADA6-4C7E-A535-02E1ED6D2D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69" y="2514249"/>
            <a:ext cx="3248025" cy="397192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B11AC41-8A75-4079-8F84-581A939BCAA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899" y="2575946"/>
            <a:ext cx="2619012" cy="1771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3945C74-68EB-4CAC-9BDD-269FEE165573}"/>
              </a:ext>
            </a:extLst>
          </p:cNvPr>
          <p:cNvCxnSpPr>
            <a:cxnSpLocks/>
          </p:cNvCxnSpPr>
          <p:nvPr/>
        </p:nvCxnSpPr>
        <p:spPr>
          <a:xfrm>
            <a:off x="898195" y="2344297"/>
            <a:ext cx="10472468" cy="0"/>
          </a:xfrm>
          <a:prstGeom prst="line">
            <a:avLst/>
          </a:prstGeom>
          <a:ln w="19050"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F036185-9DAC-4BEC-B24D-FBD80C3A988F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607" y="2537680"/>
            <a:ext cx="2808389" cy="181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B5E2B8B-9BB1-42AB-87FE-1CFD8C70A0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6" t="12299" r="28605" b="14841"/>
          <a:stretch/>
        </p:blipFill>
        <p:spPr>
          <a:xfrm>
            <a:off x="4578212" y="4806507"/>
            <a:ext cx="1565447" cy="1505282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02821F1-52EC-47C6-A79F-92AA25951171}"/>
              </a:ext>
            </a:extLst>
          </p:cNvPr>
          <p:cNvCxnSpPr>
            <a:stCxn id="59" idx="3"/>
          </p:cNvCxnSpPr>
          <p:nvPr/>
        </p:nvCxnSpPr>
        <p:spPr>
          <a:xfrm>
            <a:off x="6143659" y="5559148"/>
            <a:ext cx="971590" cy="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C5E102EE-5EF5-47CB-BE2A-15778A7895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37" y="4837511"/>
            <a:ext cx="1529059" cy="152905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1CF0AF-AFD7-4207-833D-E1B9FE1FE198}"/>
              </a:ext>
            </a:extLst>
          </p:cNvPr>
          <p:cNvCxnSpPr/>
          <p:nvPr/>
        </p:nvCxnSpPr>
        <p:spPr>
          <a:xfrm>
            <a:off x="8925211" y="5047015"/>
            <a:ext cx="971590" cy="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CBDB7E1-0E4B-4EED-A41E-4F4A864FADAE}"/>
              </a:ext>
            </a:extLst>
          </p:cNvPr>
          <p:cNvSpPr/>
          <p:nvPr/>
        </p:nvSpPr>
        <p:spPr>
          <a:xfrm>
            <a:off x="10199255" y="4623229"/>
            <a:ext cx="1282921" cy="7850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FAT32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2C9DF6-F1A3-42E5-B5E6-7011B40B04B7}"/>
              </a:ext>
            </a:extLst>
          </p:cNvPr>
          <p:cNvCxnSpPr/>
          <p:nvPr/>
        </p:nvCxnSpPr>
        <p:spPr>
          <a:xfrm>
            <a:off x="8925211" y="6012658"/>
            <a:ext cx="971590" cy="0"/>
          </a:xfrm>
          <a:prstGeom prst="straightConnector1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394084F-13EB-4557-B4F1-E04EC9FE0E53}"/>
              </a:ext>
            </a:extLst>
          </p:cNvPr>
          <p:cNvSpPr/>
          <p:nvPr/>
        </p:nvSpPr>
        <p:spPr>
          <a:xfrm>
            <a:off x="10199255" y="5588872"/>
            <a:ext cx="1282921" cy="7850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17227 0.1169 " pathEditMode="relative" rAng="0" ptsTypes="AA">
                                      <p:cBhvr>
                                        <p:cTn id="14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07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0.19257 -0.37709 " pathEditMode="relative" rAng="0" ptsTypes="AA">
                                      <p:cBhvr>
                                        <p:cTn id="26" dur="1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-1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828</Words>
  <Application>Microsoft Office PowerPoint</Application>
  <PresentationFormat>Widescreen</PresentationFormat>
  <Paragraphs>278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Phuoc</dc:creator>
  <cp:lastModifiedBy>Ha Phuoc</cp:lastModifiedBy>
  <cp:revision>75</cp:revision>
  <dcterms:created xsi:type="dcterms:W3CDTF">2024-06-21T09:45:21Z</dcterms:created>
  <dcterms:modified xsi:type="dcterms:W3CDTF">2024-06-30T06:01:21Z</dcterms:modified>
</cp:coreProperties>
</file>